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6" r:id="rId2"/>
    <p:sldId id="314" r:id="rId3"/>
    <p:sldId id="315" r:id="rId4"/>
    <p:sldId id="309" r:id="rId5"/>
    <p:sldId id="316" r:id="rId6"/>
    <p:sldId id="317" r:id="rId7"/>
    <p:sldId id="310" r:id="rId8"/>
    <p:sldId id="311" r:id="rId9"/>
    <p:sldId id="323" r:id="rId10"/>
    <p:sldId id="324" r:id="rId11"/>
    <p:sldId id="325" r:id="rId12"/>
    <p:sldId id="326" r:id="rId13"/>
    <p:sldId id="312" r:id="rId14"/>
    <p:sldId id="313" r:id="rId15"/>
    <p:sldId id="318" r:id="rId16"/>
    <p:sldId id="330" r:id="rId17"/>
    <p:sldId id="327" r:id="rId18"/>
    <p:sldId id="328" r:id="rId19"/>
    <p:sldId id="329" r:id="rId20"/>
    <p:sldId id="319" r:id="rId21"/>
    <p:sldId id="320" r:id="rId22"/>
    <p:sldId id="322" r:id="rId23"/>
    <p:sldId id="331" r:id="rId24"/>
    <p:sldId id="333" r:id="rId25"/>
    <p:sldId id="334" r:id="rId26"/>
    <p:sldId id="335" r:id="rId27"/>
    <p:sldId id="336" r:id="rId28"/>
    <p:sldId id="337" r:id="rId29"/>
    <p:sldId id="338" r:id="rId30"/>
    <p:sldId id="332" r:id="rId31"/>
    <p:sldId id="3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B88F38-FBD4-4696-9F27-3E29779CCC7D}">
          <p14:sldIdLst>
            <p14:sldId id="266"/>
            <p14:sldId id="314"/>
            <p14:sldId id="315"/>
            <p14:sldId id="309"/>
            <p14:sldId id="316"/>
            <p14:sldId id="317"/>
            <p14:sldId id="310"/>
            <p14:sldId id="311"/>
            <p14:sldId id="323"/>
            <p14:sldId id="324"/>
            <p14:sldId id="325"/>
            <p14:sldId id="326"/>
            <p14:sldId id="312"/>
            <p14:sldId id="313"/>
            <p14:sldId id="318"/>
            <p14:sldId id="330"/>
            <p14:sldId id="327"/>
            <p14:sldId id="328"/>
            <p14:sldId id="329"/>
            <p14:sldId id="319"/>
            <p14:sldId id="320"/>
            <p14:sldId id="322"/>
            <p14:sldId id="331"/>
            <p14:sldId id="333"/>
            <p14:sldId id="334"/>
            <p14:sldId id="335"/>
            <p14:sldId id="336"/>
            <p14:sldId id="337"/>
            <p14:sldId id="338"/>
            <p14:sldId id="332"/>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t>5/30/2022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t>5/30/2022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t>5/30/2022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p:cNvSpPr>
            <a:spLocks noGrp="1"/>
          </p:cNvSpPr>
          <p:nvPr>
            <p:ph type="ctrTitle"/>
          </p:nvPr>
        </p:nvSpPr>
        <p:spPr>
          <a:xfrm>
            <a:off x="5912465" y="1902292"/>
            <a:ext cx="5771534" cy="1716415"/>
          </a:xfrm>
        </p:spPr>
        <p:txBody>
          <a:bodyPr>
            <a:normAutofit fontScale="90000"/>
          </a:bodyPr>
          <a:lstStyle/>
          <a:p>
            <a:pPr algn="ctr"/>
            <a:r>
              <a:rPr lang="en-US" sz="3600" b="1" u="sng" dirty="0">
                <a:solidFill>
                  <a:schemeClr val="tx1"/>
                </a:solidFill>
                <a:latin typeface="Times New Roman" panose="02020603050405020304" pitchFamily="18" charset="0"/>
                <a:cs typeface="Times New Roman" panose="02020603050405020304" pitchFamily="18" charset="0"/>
              </a:rPr>
              <a:t>FACIAL EMOTION DETECTION </a:t>
            </a:r>
            <a:br>
              <a:rPr lang="en-US" sz="3600" b="1" u="sng" dirty="0">
                <a:solidFill>
                  <a:schemeClr val="tx1"/>
                </a:solidFill>
                <a:latin typeface="Times New Roman" panose="02020603050405020304" pitchFamily="18" charset="0"/>
                <a:cs typeface="Times New Roman" panose="02020603050405020304" pitchFamily="18" charset="0"/>
              </a:rPr>
            </a:br>
            <a:r>
              <a:rPr lang="en-US" sz="3600" b="1" u="sng" dirty="0">
                <a:solidFill>
                  <a:schemeClr val="tx1"/>
                </a:solidFill>
                <a:latin typeface="Times New Roman" panose="02020603050405020304" pitchFamily="18" charset="0"/>
                <a:cs typeface="Times New Roman" panose="02020603050405020304" pitchFamily="18" charset="0"/>
              </a:rPr>
              <a:t>USING NEURAL NETWORK</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 y="13865"/>
            <a:ext cx="6096000" cy="6857990"/>
          </a:xfrm>
          <a:prstGeom prst="rect">
            <a:avLst/>
          </a:prstGeom>
        </p:spPr>
      </p:pic>
      <p:cxnSp>
        <p:nvCxnSpPr>
          <p:cNvPr id="26" name="Straight Connector 25"/>
          <p:cNvCxnSpPr>
            <a:cxnSpLocks noGrp="1" noRot="1" noChangeAspect="1" noMove="1" noResize="1" noEditPoints="1" noAdjustHandles="1" noChangeArrowheads="1" noChangeShapeType="1"/>
          </p:cNvCxnSpPr>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ubtitle 4"/>
          <p:cNvSpPr>
            <a:spLocks noGrp="1"/>
          </p:cNvSpPr>
          <p:nvPr>
            <p:ph type="subTitle" idx="1"/>
          </p:nvPr>
        </p:nvSpPr>
        <p:spPr>
          <a:xfrm>
            <a:off x="6468387" y="4433376"/>
            <a:ext cx="5062451" cy="2424623"/>
          </a:xfrm>
        </p:spPr>
        <p:txBody>
          <a:bodyPr>
            <a:normAutofit/>
          </a:bodyPr>
          <a:lstStyle/>
          <a:p>
            <a:r>
              <a:rPr lang="en-IN" cap="none" dirty="0">
                <a:latin typeface="Times New Roman" panose="02020603050405020304" pitchFamily="18" charset="0"/>
                <a:cs typeface="Times New Roman" panose="02020603050405020304" pitchFamily="18" charset="0"/>
              </a:rPr>
              <a:t>Under the guidance of </a:t>
            </a:r>
          </a:p>
          <a:p>
            <a:r>
              <a:rPr lang="en-IN" b="1" cap="none" dirty="0">
                <a:latin typeface="Times New Roman" panose="02020603050405020304" pitchFamily="18" charset="0"/>
                <a:cs typeface="Times New Roman" panose="02020603050405020304" pitchFamily="18" charset="0"/>
              </a:rPr>
              <a:t>PROF. CHHAYA S DULE </a:t>
            </a:r>
          </a:p>
          <a:p>
            <a:r>
              <a:rPr lang="en-IN" cap="none" dirty="0">
                <a:latin typeface="Times New Roman" panose="02020603050405020304" pitchFamily="18" charset="0"/>
                <a:cs typeface="Times New Roman" panose="02020603050405020304" pitchFamily="18" charset="0"/>
              </a:rPr>
              <a:t> </a:t>
            </a:r>
          </a:p>
          <a:p>
            <a:pPr algn="r"/>
            <a:r>
              <a:rPr lang="en-IN" cap="none" dirty="0">
                <a:latin typeface="Times New Roman" panose="02020603050405020304" pitchFamily="18" charset="0"/>
                <a:cs typeface="Times New Roman" panose="02020603050405020304" pitchFamily="18" charset="0"/>
              </a:rPr>
              <a:t>Special topics II</a:t>
            </a:r>
          </a:p>
        </p:txBody>
      </p:sp>
      <p:pic>
        <p:nvPicPr>
          <p:cNvPr id="3074" name="Picture 2" descr="Dayananda Sagar Institutions - Home |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0107" y="0"/>
            <a:ext cx="1561892" cy="1561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a:t>2</a:t>
            </a:r>
          </a:p>
        </p:txBody>
      </p:sp>
      <p:sp>
        <p:nvSpPr>
          <p:cNvPr id="3" name="Content Placeholder 2"/>
          <p:cNvSpPr>
            <a:spLocks noGrp="1"/>
          </p:cNvSpPr>
          <p:nvPr>
            <p:ph idx="1"/>
          </p:nvPr>
        </p:nvSpPr>
        <p:spPr/>
        <p:txBody>
          <a:bodyPr/>
          <a:lstStyle/>
          <a:p>
            <a:pPr algn="just"/>
            <a:r>
              <a:rPr lang="en-IN" b="1" dirty="0">
                <a:latin typeface="Times New Roman" panose="02020603050405020304" pitchFamily="18" charset="0"/>
                <a:cs typeface="Times New Roman" panose="02020603050405020304" pitchFamily="18" charset="0"/>
              </a:rPr>
              <a:t>Name</a:t>
            </a:r>
            <a:r>
              <a:rPr lang="en-IN" dirty="0">
                <a:latin typeface="Times New Roman" panose="02020603050405020304" pitchFamily="18" charset="0"/>
                <a:cs typeface="Times New Roman" panose="02020603050405020304" pitchFamily="18" charset="0"/>
              </a:rPr>
              <a:t> - </a:t>
            </a:r>
            <a:r>
              <a:rPr lang="en-US" b="0" i="0" dirty="0">
                <a:solidFill>
                  <a:srgbClr val="333333"/>
                </a:solidFill>
                <a:effectLst/>
                <a:latin typeface="Times New Roman" panose="02020603050405020304" pitchFamily="18" charset="0"/>
                <a:cs typeface="Times New Roman" panose="02020603050405020304" pitchFamily="18" charset="0"/>
              </a:rPr>
              <a:t>Facial emotion recognition using convolutional neural networks (FERC)</a:t>
            </a:r>
          </a:p>
          <a:p>
            <a:pPr algn="just"/>
            <a:r>
              <a:rPr lang="en-IN" b="1" dirty="0">
                <a:latin typeface="Times New Roman" panose="02020603050405020304" pitchFamily="18" charset="0"/>
                <a:cs typeface="Times New Roman" panose="02020603050405020304" pitchFamily="18" charset="0"/>
              </a:rPr>
              <a:t>Year</a:t>
            </a:r>
            <a:r>
              <a:rPr lang="en-IN" dirty="0">
                <a:latin typeface="Times New Roman" panose="02020603050405020304" pitchFamily="18" charset="0"/>
                <a:cs typeface="Times New Roman" panose="02020603050405020304" pitchFamily="18" charset="0"/>
              </a:rPr>
              <a:t> - 18 February 2020</a:t>
            </a:r>
          </a:p>
          <a:p>
            <a:pPr algn="just"/>
            <a:r>
              <a:rPr lang="en-IN" b="1" dirty="0">
                <a:latin typeface="Times New Roman" panose="02020603050405020304" pitchFamily="18" charset="0"/>
                <a:cs typeface="Times New Roman" panose="02020603050405020304" pitchFamily="18" charset="0"/>
              </a:rPr>
              <a:t>Authors</a:t>
            </a:r>
            <a:r>
              <a:rPr lang="en-IN" dirty="0">
                <a:latin typeface="Times New Roman" panose="02020603050405020304" pitchFamily="18" charset="0"/>
                <a:cs typeface="Times New Roman" panose="02020603050405020304" pitchFamily="18" charset="0"/>
              </a:rPr>
              <a:t> - </a:t>
            </a:r>
            <a:r>
              <a:rPr lang="en-IN" i="0" dirty="0">
                <a:solidFill>
                  <a:srgbClr val="333333"/>
                </a:solidFill>
                <a:effectLst/>
                <a:latin typeface="Times New Roman" panose="02020603050405020304" pitchFamily="18" charset="0"/>
                <a:cs typeface="Times New Roman" panose="02020603050405020304" pitchFamily="18" charset="0"/>
              </a:rPr>
              <a:t>Ninad Mehendale</a:t>
            </a:r>
          </a:p>
          <a:p>
            <a:pPr algn="just"/>
            <a:r>
              <a:rPr lang="en-IN" b="1" dirty="0">
                <a:latin typeface="Times New Roman" panose="02020603050405020304" pitchFamily="18" charset="0"/>
                <a:cs typeface="Times New Roman" panose="02020603050405020304" pitchFamily="18" charset="0"/>
              </a:rPr>
              <a:t>Publisher</a:t>
            </a:r>
            <a:r>
              <a:rPr lang="en-IN" dirty="0">
                <a:latin typeface="Times New Roman" panose="02020603050405020304" pitchFamily="18" charset="0"/>
                <a:cs typeface="Times New Roman" panose="02020603050405020304" pitchFamily="18" charset="0"/>
              </a:rPr>
              <a:t> - SN Applied Sciences</a:t>
            </a:r>
          </a:p>
          <a:p>
            <a:pPr algn="just"/>
            <a:r>
              <a:rPr lang="en-IN" b="1" dirty="0">
                <a:latin typeface="Times New Roman" panose="02020603050405020304" pitchFamily="18" charset="0"/>
                <a:cs typeface="Times New Roman" panose="02020603050405020304" pitchFamily="18" charset="0"/>
              </a:rPr>
              <a:t>Description</a:t>
            </a:r>
            <a:r>
              <a:rPr lang="en-IN" dirty="0">
                <a:latin typeface="Times New Roman" panose="02020603050405020304" pitchFamily="18" charset="0"/>
                <a:cs typeface="Times New Roman" panose="02020603050405020304" pitchFamily="18" charset="0"/>
              </a:rPr>
              <a:t> - </a:t>
            </a:r>
            <a:r>
              <a:rPr lang="en-US" b="0" i="0" dirty="0">
                <a:solidFill>
                  <a:srgbClr val="333333"/>
                </a:solidFill>
                <a:effectLst/>
                <a:latin typeface="Times New Roman" panose="02020603050405020304" pitchFamily="18" charset="0"/>
                <a:cs typeface="Times New Roman" panose="02020603050405020304" pitchFamily="18" charset="0"/>
              </a:rPr>
              <a:t>In this paper, they propose a novel technique called facial emotion recognition using convolutional neural networks (FERC). The FERC is based on two-part convolutional neural network (CNN): The first-part removes the background from the picture, and the second part concentrates on the facial feature vector extraction.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a:t>3</a:t>
            </a:r>
          </a:p>
        </p:txBody>
      </p:sp>
      <p:sp>
        <p:nvSpPr>
          <p:cNvPr id="3" name="Content Placeholder 2"/>
          <p:cNvSpPr>
            <a:spLocks noGrp="1"/>
          </p:cNvSpPr>
          <p:nvPr>
            <p:ph idx="1"/>
          </p:nvPr>
        </p:nvSpPr>
        <p:spPr/>
        <p:txBody>
          <a:bodyPr>
            <a:normAutofit/>
          </a:bodyPr>
          <a:lstStyle/>
          <a:p>
            <a:pPr algn="just"/>
            <a:r>
              <a:rPr lang="en-IN" b="1" dirty="0">
                <a:latin typeface="Times New Roman" panose="02020603050405020304" pitchFamily="18" charset="0"/>
                <a:cs typeface="Times New Roman" panose="02020603050405020304" pitchFamily="18" charset="0"/>
              </a:rPr>
              <a:t>Name</a:t>
            </a:r>
            <a:r>
              <a:rPr lang="en-IN" dirty="0">
                <a:latin typeface="Times New Roman" panose="02020603050405020304" pitchFamily="18" charset="0"/>
                <a:cs typeface="Times New Roman" panose="02020603050405020304" pitchFamily="18" charset="0"/>
              </a:rPr>
              <a:t> - </a:t>
            </a:r>
            <a:r>
              <a:rPr lang="en-US" i="0" dirty="0">
                <a:solidFill>
                  <a:srgbClr val="000000"/>
                </a:solidFill>
                <a:effectLst/>
                <a:latin typeface="Times New Roman" panose="02020603050405020304" pitchFamily="18" charset="0"/>
                <a:cs typeface="Times New Roman" panose="02020603050405020304" pitchFamily="18" charset="0"/>
              </a:rPr>
              <a:t>Facial Emotion Recognition Using Transfer Learning in the Deep CNN</a:t>
            </a:r>
          </a:p>
          <a:p>
            <a:pPr algn="just"/>
            <a:r>
              <a:rPr lang="en-IN" b="1" dirty="0">
                <a:latin typeface="Times New Roman" panose="02020603050405020304" pitchFamily="18" charset="0"/>
                <a:cs typeface="Times New Roman" panose="02020603050405020304" pitchFamily="18" charset="0"/>
              </a:rPr>
              <a:t>Year</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r>
              <a:rPr lang="en-IN" i="0" dirty="0">
                <a:solidFill>
                  <a:srgbClr val="222222"/>
                </a:solidFill>
                <a:effectLst/>
                <a:latin typeface="Times New Roman" panose="02020603050405020304" pitchFamily="18" charset="0"/>
                <a:cs typeface="Times New Roman" panose="02020603050405020304" pitchFamily="18" charset="0"/>
              </a:rPr>
              <a:t>27 April 2021</a:t>
            </a:r>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Authors </a:t>
            </a:r>
            <a:r>
              <a:rPr lang="en-IN" dirty="0">
                <a:latin typeface="Times New Roman" panose="02020603050405020304" pitchFamily="18" charset="0"/>
                <a:cs typeface="Times New Roman" panose="02020603050405020304" pitchFamily="18" charset="0"/>
              </a:rPr>
              <a:t> - M. A. H. Akhand, Shuvendu Roy, Nazmul Siddique, Md Abdus Samad Kamal, and Tetsuya Shimamura </a:t>
            </a:r>
          </a:p>
          <a:p>
            <a:pPr algn="just"/>
            <a:r>
              <a:rPr lang="en-IN" b="1" dirty="0">
                <a:latin typeface="Times New Roman" panose="02020603050405020304" pitchFamily="18" charset="0"/>
                <a:cs typeface="Times New Roman" panose="02020603050405020304" pitchFamily="18" charset="0"/>
              </a:rPr>
              <a:t>Publisher</a:t>
            </a:r>
            <a:r>
              <a:rPr lang="en-IN" dirty="0">
                <a:latin typeface="Times New Roman" panose="02020603050405020304" pitchFamily="18" charset="0"/>
                <a:cs typeface="Times New Roman" panose="02020603050405020304" pitchFamily="18" charset="0"/>
              </a:rPr>
              <a:t> –  MALI </a:t>
            </a:r>
          </a:p>
          <a:p>
            <a:pPr algn="just"/>
            <a:r>
              <a:rPr lang="en-IN" b="1" dirty="0">
                <a:latin typeface="Times New Roman" panose="02020603050405020304" pitchFamily="18" charset="0"/>
                <a:cs typeface="Times New Roman" panose="02020603050405020304" pitchFamily="18" charset="0"/>
              </a:rPr>
              <a:t>Description</a:t>
            </a:r>
            <a:r>
              <a:rPr lang="en-IN" dirty="0">
                <a:latin typeface="Times New Roman" panose="02020603050405020304" pitchFamily="18" charset="0"/>
                <a:cs typeface="Times New Roman" panose="02020603050405020304" pitchFamily="18" charset="0"/>
              </a:rPr>
              <a:t> - </a:t>
            </a:r>
            <a:r>
              <a:rPr lang="en-US" b="0" i="0" dirty="0">
                <a:solidFill>
                  <a:srgbClr val="222222"/>
                </a:solidFill>
                <a:effectLst/>
                <a:latin typeface="Times New Roman" panose="02020603050405020304" pitchFamily="18" charset="0"/>
                <a:cs typeface="Times New Roman" panose="02020603050405020304" pitchFamily="18" charset="0"/>
              </a:rPr>
              <a:t>this study proposes a very Deep CNN (DCNN) modeling through Transfer Learning (TL) technique where a pre-trained DCNN model is adopted by replacing its dense upper layer(s) compatible with FER, and the model is fine-tuned with facial emotion data.</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a:t>4</a:t>
            </a:r>
          </a:p>
        </p:txBody>
      </p:sp>
      <p:sp>
        <p:nvSpPr>
          <p:cNvPr id="3" name="Content Placeholder 2"/>
          <p:cNvSpPr>
            <a:spLocks noGrp="1"/>
          </p:cNvSpPr>
          <p:nvPr>
            <p:ph idx="1"/>
          </p:nvPr>
        </p:nvSpPr>
        <p:spPr/>
        <p:txBody>
          <a:bodyPr/>
          <a:lstStyle/>
          <a:p>
            <a:pPr algn="just"/>
            <a:r>
              <a:rPr lang="en-IN" b="1" dirty="0">
                <a:latin typeface="Times New Roman" panose="02020603050405020304" pitchFamily="18" charset="0"/>
                <a:cs typeface="Times New Roman" panose="02020603050405020304" pitchFamily="18" charset="0"/>
              </a:rPr>
              <a:t>Name </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Facial Emotion Detection Using Convolutional Neural Networks </a:t>
            </a:r>
          </a:p>
          <a:p>
            <a:pPr algn="just"/>
            <a:r>
              <a:rPr lang="en-IN" b="1" dirty="0">
                <a:latin typeface="Times New Roman" panose="02020603050405020304" pitchFamily="18" charset="0"/>
                <a:cs typeface="Times New Roman" panose="02020603050405020304" pitchFamily="18" charset="0"/>
              </a:rPr>
              <a:t>Year</a:t>
            </a:r>
            <a:r>
              <a:rPr lang="en-IN" dirty="0">
                <a:latin typeface="Times New Roman" panose="02020603050405020304" pitchFamily="18" charset="0"/>
                <a:cs typeface="Times New Roman" panose="02020603050405020304" pitchFamily="18" charset="0"/>
              </a:rPr>
              <a:t> - 2021</a:t>
            </a:r>
          </a:p>
          <a:p>
            <a:pPr algn="just"/>
            <a:r>
              <a:rPr lang="en-IN" b="1" dirty="0">
                <a:latin typeface="Times New Roman" panose="02020603050405020304" pitchFamily="18" charset="0"/>
                <a:cs typeface="Times New Roman" panose="02020603050405020304" pitchFamily="18" charset="0"/>
              </a:rPr>
              <a:t>Author </a:t>
            </a:r>
            <a:r>
              <a:rPr lang="en-IN" dirty="0">
                <a:latin typeface="Times New Roman" panose="02020603050405020304" pitchFamily="18" charset="0"/>
                <a:cs typeface="Times New Roman" panose="02020603050405020304" pitchFamily="18" charset="0"/>
              </a:rPr>
              <a:t>- Mohammed Adnan Adil </a:t>
            </a:r>
          </a:p>
          <a:p>
            <a:pPr algn="just"/>
            <a:r>
              <a:rPr lang="en-IN" b="1" dirty="0">
                <a:latin typeface="Times New Roman" panose="02020603050405020304" pitchFamily="18" charset="0"/>
                <a:cs typeface="Times New Roman" panose="02020603050405020304" pitchFamily="18" charset="0"/>
              </a:rPr>
              <a:t>Publisher </a:t>
            </a:r>
            <a:r>
              <a:rPr lang="en-IN" dirty="0">
                <a:latin typeface="Times New Roman" panose="02020603050405020304" pitchFamily="18" charset="0"/>
                <a:cs typeface="Times New Roman" panose="02020603050405020304" pitchFamily="18" charset="0"/>
              </a:rPr>
              <a:t>- dspace.library </a:t>
            </a:r>
          </a:p>
          <a:p>
            <a:pPr algn="just"/>
            <a:r>
              <a:rPr lang="en-IN" b="1" dirty="0">
                <a:latin typeface="Times New Roman" panose="02020603050405020304" pitchFamily="18" charset="0"/>
                <a:cs typeface="Times New Roman" panose="02020603050405020304" pitchFamily="18" charset="0"/>
              </a:rPr>
              <a:t>Description </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In this paper, a Convolutional Neural Network (CNN) is used to extract features from images to detect emotions. The Python Dlib toolkit is used to identify and extract 64 important landmarks on a face</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62608"/>
            <a:ext cx="10058400" cy="1736035"/>
          </a:xfrm>
        </p:spPr>
        <p:txBody>
          <a:bodyPr>
            <a:normAutofit fontScale="90000"/>
          </a:bodyPr>
          <a:lstStyle/>
          <a:p>
            <a:br>
              <a:rPr lang="en-IN" sz="4900" b="1" dirty="0">
                <a:effectLst/>
                <a:latin typeface="Times New Roman" panose="02020603050405020304" pitchFamily="18" charset="0"/>
                <a:cs typeface="Times New Roman" panose="02020603050405020304" pitchFamily="18" charset="0"/>
              </a:rPr>
            </a:br>
            <a:r>
              <a:rPr lang="en-US" sz="4900" dirty="0">
                <a:effectLst/>
                <a:latin typeface="Times New Roman" panose="02020603050405020304" pitchFamily="18" charset="0"/>
                <a:cs typeface="Times New Roman" panose="02020603050405020304" pitchFamily="18" charset="0"/>
              </a:rPr>
              <a:t>Hardware Requirement</a:t>
            </a:r>
            <a:r>
              <a:rPr lang="en-IN" altLang="en-US" sz="4900" dirty="0">
                <a:effectLst/>
                <a:latin typeface="Times New Roman" panose="02020603050405020304" pitchFamily="18" charset="0"/>
                <a:cs typeface="Times New Roman" panose="02020603050405020304" pitchFamily="18" charset="0"/>
              </a:rPr>
              <a:t>s</a:t>
            </a:r>
            <a:br>
              <a:rPr lang="en-US" sz="4800" dirty="0">
                <a:effectLst/>
                <a:latin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a:bodyPr>
          <a:lstStyle/>
          <a:p>
            <a:pPr marL="342900" lvl="0"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cs typeface="Times New Roman" panose="02020603050405020304" pitchFamily="18" charset="0"/>
              </a:rPr>
              <a:t>I3 processor system or higher</a:t>
            </a:r>
          </a:p>
          <a:p>
            <a:pPr marL="342900" lvl="0"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cs typeface="Times New Roman" panose="02020603050405020304" pitchFamily="18" charset="0"/>
              </a:rPr>
              <a:t>4 GB RAM or higher</a:t>
            </a:r>
          </a:p>
          <a:p>
            <a:pPr marL="342900" lvl="0"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cs typeface="Times New Roman" panose="02020603050405020304" pitchFamily="18" charset="0"/>
              </a:rPr>
              <a:t>100 GB ROM or higher</a:t>
            </a:r>
          </a:p>
          <a:p>
            <a:pPr marL="342900" lvl="0"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cs typeface="Times New Roman" panose="02020603050405020304" pitchFamily="18" charset="0"/>
              </a:rPr>
              <a:t>Webcam enabled or an External Camera</a:t>
            </a:r>
          </a:p>
          <a:p>
            <a:pPr marL="0" indent="0">
              <a:buNone/>
            </a:pP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2204806"/>
          </a:xfrm>
        </p:spPr>
        <p:txBody>
          <a:bodyPr>
            <a:normAutofit/>
          </a:bodyPr>
          <a:lstStyle/>
          <a:p>
            <a:r>
              <a:rPr lang="en-IN" sz="4400" dirty="0">
                <a:effectLst/>
                <a:latin typeface="Times New Roman" panose="02020603050405020304" pitchFamily="18" charset="0"/>
                <a:cs typeface="Times New Roman" panose="02020603050405020304" pitchFamily="18" charset="0"/>
              </a:rPr>
              <a:t>Software Requirements</a:t>
            </a:r>
            <a:br>
              <a:rPr lang="en-IN" sz="4400" dirty="0">
                <a:effectLst/>
                <a:latin typeface="Times New Roman" panose="02020603050405020304" pitchFamily="18" charset="0"/>
                <a:cs typeface="Times New Roman" panose="02020603050405020304" pitchFamily="18" charset="0"/>
              </a:rPr>
            </a:br>
            <a:endParaRPr lang="en-IN"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IN" dirty="0">
                <a:effectLst/>
                <a:latin typeface="Times New Roman" panose="02020603050405020304" pitchFamily="18" charset="0"/>
                <a:cs typeface="Times New Roman" panose="02020603050405020304" pitchFamily="18" charset="0"/>
              </a:rPr>
              <a:t>Windows 7 or higher</a:t>
            </a:r>
          </a:p>
          <a:p>
            <a:pPr marL="0" indent="0" algn="just">
              <a:buNone/>
            </a:pPr>
            <a:r>
              <a:rPr lang="en-IN" dirty="0">
                <a:latin typeface="Times New Roman" panose="02020603050405020304" pitchFamily="18" charset="0"/>
                <a:cs typeface="Times New Roman" panose="02020603050405020304" pitchFamily="18" charset="0"/>
              </a:rPr>
              <a:t>Python installed on device </a:t>
            </a:r>
            <a:endParaRPr lang="en-IN" dirty="0">
              <a:effectLst/>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Visual studio,  jupyter notebook any else </a:t>
            </a:r>
          </a:p>
          <a:p>
            <a:pPr marL="0" indent="0">
              <a:buNone/>
            </a:pP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Proposed Methodology</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latin typeface="Times New Roman" panose="02020603050405020304" pitchFamily="18" charset="0"/>
                <a:cs typeface="Times New Roman" panose="02020603050405020304" pitchFamily="18" charset="0"/>
              </a:rPr>
              <a:t>1.   Capture Image </a:t>
            </a:r>
          </a:p>
          <a:p>
            <a:pPr marL="0" indent="0" algn="just">
              <a:buNone/>
            </a:pPr>
            <a:r>
              <a:rPr lang="en-IN" dirty="0">
                <a:latin typeface="Times New Roman" panose="02020603050405020304" pitchFamily="18" charset="0"/>
                <a:cs typeface="Times New Roman" panose="02020603050405020304" pitchFamily="18" charset="0"/>
              </a:rPr>
              <a:t>2.   Image Pre-processing </a:t>
            </a:r>
          </a:p>
          <a:p>
            <a:pPr marL="0" indent="0" algn="just">
              <a:buNone/>
            </a:pPr>
            <a:r>
              <a:rPr lang="en-IN" dirty="0">
                <a:latin typeface="Times New Roman" panose="02020603050405020304" pitchFamily="18" charset="0"/>
                <a:cs typeface="Times New Roman" panose="02020603050405020304" pitchFamily="18" charset="0"/>
              </a:rPr>
              <a:t>	-RGB to Gray scale conversion </a:t>
            </a:r>
          </a:p>
          <a:p>
            <a:pPr marL="0" indent="0" algn="just">
              <a:buNone/>
            </a:pPr>
            <a:r>
              <a:rPr lang="en-IN" dirty="0">
                <a:latin typeface="Times New Roman" panose="02020603050405020304" pitchFamily="18" charset="0"/>
                <a:cs typeface="Times New Roman" panose="02020603050405020304" pitchFamily="18" charset="0"/>
              </a:rPr>
              <a:t>	-Scale Normalization </a:t>
            </a:r>
          </a:p>
          <a:p>
            <a:pPr marL="0" indent="0" algn="just">
              <a:buNone/>
            </a:pPr>
            <a:r>
              <a:rPr lang="en-IN" dirty="0">
                <a:latin typeface="Times New Roman" panose="02020603050405020304" pitchFamily="18" charset="0"/>
                <a:cs typeface="Times New Roman" panose="02020603050405020304" pitchFamily="18" charset="0"/>
              </a:rPr>
              <a:t>3.   Crop Feature Regions </a:t>
            </a:r>
          </a:p>
          <a:p>
            <a:pPr marL="0" indent="0" algn="just">
              <a:buNone/>
            </a:pPr>
            <a:r>
              <a:rPr lang="en-IN" dirty="0">
                <a:latin typeface="Times New Roman" panose="02020603050405020304" pitchFamily="18" charset="0"/>
                <a:cs typeface="Times New Roman" panose="02020603050405020304" pitchFamily="18" charset="0"/>
              </a:rPr>
              <a:t>4.   Edge Detection </a:t>
            </a:r>
          </a:p>
          <a:p>
            <a:pPr marL="0" indent="0" algn="just">
              <a:buNone/>
            </a:pPr>
            <a:r>
              <a:rPr lang="en-IN" dirty="0">
                <a:latin typeface="Times New Roman" panose="02020603050405020304" pitchFamily="18" charset="0"/>
                <a:cs typeface="Times New Roman" panose="02020603050405020304" pitchFamily="18" charset="0"/>
              </a:rPr>
              <a:t>	-Prewitt edge detection </a:t>
            </a:r>
          </a:p>
          <a:p>
            <a:pPr marL="0" indent="0" algn="just">
              <a:buNone/>
            </a:pPr>
            <a:r>
              <a:rPr lang="en-IN" dirty="0">
                <a:latin typeface="Times New Roman" panose="02020603050405020304" pitchFamily="18" charset="0"/>
                <a:cs typeface="Times New Roman" panose="02020603050405020304" pitchFamily="18" charset="0"/>
              </a:rPr>
              <a:t>5.   Facial Emotion Classification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6B90-B4D7-A28D-7A7A-74A198239684}"/>
              </a:ext>
            </a:extLst>
          </p:cNvPr>
          <p:cNvSpPr>
            <a:spLocks noGrp="1"/>
          </p:cNvSpPr>
          <p:nvPr>
            <p:ph type="title"/>
          </p:nvPr>
        </p:nvSpPr>
        <p:spPr>
          <a:xfrm>
            <a:off x="1097280" y="1325218"/>
            <a:ext cx="10058400" cy="1166191"/>
          </a:xfrm>
        </p:spPr>
        <p:txBody>
          <a:bodyPr>
            <a:normAutofit fontScale="90000"/>
          </a:bodyPr>
          <a:lstStyle/>
          <a:p>
            <a:r>
              <a:rPr lang="en-US" sz="4400" dirty="0">
                <a:latin typeface="Times New Roman" panose="02020603050405020304" pitchFamily="18" charset="0"/>
                <a:cs typeface="Times New Roman" panose="02020603050405020304" pitchFamily="18" charset="0"/>
              </a:rPr>
              <a:t>Solutions Proposed</a:t>
            </a:r>
            <a:br>
              <a:rPr lang="en-US" sz="4800" dirty="0">
                <a:solidFill>
                  <a:srgbClr val="0070C0"/>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B36E272-0651-CCA6-1454-8175C80D27AF}"/>
              </a:ext>
            </a:extLst>
          </p:cNvPr>
          <p:cNvSpPr>
            <a:spLocks noGrp="1"/>
          </p:cNvSpPr>
          <p:nvPr>
            <p:ph idx="1"/>
          </p:nvPr>
        </p:nvSpPr>
        <p:spPr>
          <a:xfrm>
            <a:off x="1097280" y="2267227"/>
            <a:ext cx="10058400" cy="3760891"/>
          </a:xfrm>
        </p:spPr>
        <p:txBody>
          <a:bodyPr/>
          <a:lstStyle/>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The system detects the faces, and recognizes the emotion on that face.</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This can be used in AI technology, to better understand the user.</a:t>
            </a:r>
            <a:endParaRPr lang="en-IN" dirty="0"/>
          </a:p>
        </p:txBody>
      </p:sp>
    </p:spTree>
    <p:extLst>
      <p:ext uri="{BB962C8B-B14F-4D97-AF65-F5344CB8AC3E}">
        <p14:creationId xmlns:p14="http://schemas.microsoft.com/office/powerpoint/2010/main" val="255045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AF57-5603-EA36-171C-85BFBE381934}"/>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Diagram</a:t>
            </a:r>
            <a:br>
              <a:rPr lang="en-IN" sz="44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(0-level DFD)</a:t>
            </a:r>
          </a:p>
        </p:txBody>
      </p:sp>
      <p:pic>
        <p:nvPicPr>
          <p:cNvPr id="11" name="Content Placeholder 10">
            <a:extLst>
              <a:ext uri="{FF2B5EF4-FFF2-40B4-BE49-F238E27FC236}">
                <a16:creationId xmlns:a16="http://schemas.microsoft.com/office/drawing/2014/main" id="{78B0D0AA-280D-CA77-1BF5-5E9DD6E83C36}"/>
              </a:ext>
            </a:extLst>
          </p:cNvPr>
          <p:cNvPicPr>
            <a:picLocks noGrp="1" noChangeAspect="1"/>
          </p:cNvPicPr>
          <p:nvPr>
            <p:ph idx="1"/>
          </p:nvPr>
        </p:nvPicPr>
        <p:blipFill>
          <a:blip r:embed="rId2"/>
          <a:stretch>
            <a:fillRect/>
          </a:stretch>
        </p:blipFill>
        <p:spPr>
          <a:xfrm>
            <a:off x="980660" y="1988820"/>
            <a:ext cx="10654749" cy="3406140"/>
          </a:xfrm>
        </p:spPr>
      </p:pic>
    </p:spTree>
    <p:extLst>
      <p:ext uri="{BB962C8B-B14F-4D97-AF65-F5344CB8AC3E}">
        <p14:creationId xmlns:p14="http://schemas.microsoft.com/office/powerpoint/2010/main" val="3601219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0915-191B-8562-4841-959FF980751E}"/>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1-level DFD</a:t>
            </a:r>
          </a:p>
        </p:txBody>
      </p:sp>
      <p:pic>
        <p:nvPicPr>
          <p:cNvPr id="9" name="Content Placeholder 8">
            <a:extLst>
              <a:ext uri="{FF2B5EF4-FFF2-40B4-BE49-F238E27FC236}">
                <a16:creationId xmlns:a16="http://schemas.microsoft.com/office/drawing/2014/main" id="{063E1269-9763-2CF0-8466-948F1EEA8460}"/>
              </a:ext>
            </a:extLst>
          </p:cNvPr>
          <p:cNvPicPr>
            <a:picLocks noGrp="1" noChangeAspect="1"/>
          </p:cNvPicPr>
          <p:nvPr>
            <p:ph idx="1"/>
          </p:nvPr>
        </p:nvPicPr>
        <p:blipFill>
          <a:blip r:embed="rId2"/>
          <a:stretch>
            <a:fillRect/>
          </a:stretch>
        </p:blipFill>
        <p:spPr>
          <a:xfrm>
            <a:off x="2372139" y="1948071"/>
            <a:ext cx="6824869" cy="4386468"/>
          </a:xfrm>
        </p:spPr>
      </p:pic>
    </p:spTree>
    <p:extLst>
      <p:ext uri="{BB962C8B-B14F-4D97-AF65-F5344CB8AC3E}">
        <p14:creationId xmlns:p14="http://schemas.microsoft.com/office/powerpoint/2010/main" val="295467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F45C-384E-A2F2-0AFA-62141A230D5E}"/>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Use Case Diagram</a:t>
            </a:r>
          </a:p>
        </p:txBody>
      </p:sp>
      <p:pic>
        <p:nvPicPr>
          <p:cNvPr id="9" name="Content Placeholder 8">
            <a:extLst>
              <a:ext uri="{FF2B5EF4-FFF2-40B4-BE49-F238E27FC236}">
                <a16:creationId xmlns:a16="http://schemas.microsoft.com/office/drawing/2014/main" id="{44408A85-68A0-CB74-E81E-7838DD4F18D6}"/>
              </a:ext>
            </a:extLst>
          </p:cNvPr>
          <p:cNvPicPr>
            <a:picLocks noGrp="1" noChangeAspect="1"/>
          </p:cNvPicPr>
          <p:nvPr>
            <p:ph idx="1"/>
          </p:nvPr>
        </p:nvPicPr>
        <p:blipFill>
          <a:blip r:embed="rId2"/>
          <a:stretch>
            <a:fillRect/>
          </a:stretch>
        </p:blipFill>
        <p:spPr>
          <a:xfrm>
            <a:off x="3649317" y="1974574"/>
            <a:ext cx="5044109" cy="4386469"/>
          </a:xfrm>
        </p:spPr>
      </p:pic>
    </p:spTree>
    <p:extLst>
      <p:ext uri="{BB962C8B-B14F-4D97-AF65-F5344CB8AC3E}">
        <p14:creationId xmlns:p14="http://schemas.microsoft.com/office/powerpoint/2010/main" val="192569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Team  members (#40)</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Lakshman Parihar m(ENG19CS0152)</a:t>
            </a:r>
          </a:p>
          <a:p>
            <a:r>
              <a:rPr lang="en-IN" dirty="0">
                <a:latin typeface="Times New Roman" panose="02020603050405020304" pitchFamily="18" charset="0"/>
                <a:cs typeface="Times New Roman" panose="02020603050405020304" pitchFamily="18" charset="0"/>
              </a:rPr>
              <a:t>Kaushal Yadav (ENG19CS0139)</a:t>
            </a:r>
          </a:p>
          <a:p>
            <a:r>
              <a:rPr lang="en-IN" dirty="0">
                <a:latin typeface="Times New Roman" panose="02020603050405020304" pitchFamily="18" charset="0"/>
                <a:cs typeface="Times New Roman" panose="02020603050405020304" pitchFamily="18" charset="0"/>
              </a:rPr>
              <a:t>Krishna Kant Bishnoi (ENG19CS0147)</a:t>
            </a:r>
          </a:p>
          <a:p>
            <a:r>
              <a:rPr lang="en-IN" dirty="0">
                <a:latin typeface="Times New Roman" panose="02020603050405020304" pitchFamily="18" charset="0"/>
                <a:cs typeface="Times New Roman" panose="02020603050405020304" pitchFamily="18" charset="0"/>
              </a:rPr>
              <a:t>Abhishek Singh (ENG19CS0311)</a:t>
            </a:r>
          </a:p>
          <a:p>
            <a:endParaRPr lang="en-IN" dirty="0"/>
          </a:p>
        </p:txBody>
      </p:sp>
      <p:pic>
        <p:nvPicPr>
          <p:cNvPr id="2050" name="Picture 2" descr="10 things my team members under 30 taught me - Reputation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4799" y="2359871"/>
            <a:ext cx="2800350" cy="1628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Algorithm</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Step 1: Take a still image of a normal expression pic1 (say) of a human face.</a:t>
            </a:r>
          </a:p>
          <a:p>
            <a:r>
              <a:rPr lang="en-US" dirty="0">
                <a:latin typeface="Times New Roman" panose="02020603050405020304" pitchFamily="18" charset="0"/>
                <a:cs typeface="Times New Roman" panose="02020603050405020304" pitchFamily="18" charset="0"/>
              </a:rPr>
              <a:t>Step 2: Converts the color image to grayscale. </a:t>
            </a:r>
          </a:p>
          <a:p>
            <a:r>
              <a:rPr lang="en-US" dirty="0">
                <a:latin typeface="Times New Roman" panose="02020603050405020304" pitchFamily="18" charset="0"/>
                <a:cs typeface="Times New Roman" panose="02020603050405020304" pitchFamily="18" charset="0"/>
              </a:rPr>
              <a:t>Step 3: Crop the five facial image region of interest (ROI) (eyes, eye brows and lip) from the image by defining region.</a:t>
            </a:r>
          </a:p>
          <a:p>
            <a:r>
              <a:rPr lang="en-US" dirty="0">
                <a:latin typeface="Times New Roman" panose="02020603050405020304" pitchFamily="18" charset="0"/>
                <a:cs typeface="Times New Roman" panose="02020603050405020304" pitchFamily="18" charset="0"/>
              </a:rPr>
              <a:t>Step 4: Find edges of all image region.</a:t>
            </a:r>
          </a:p>
          <a:p>
            <a:r>
              <a:rPr lang="en-US" dirty="0">
                <a:latin typeface="Times New Roman" panose="02020603050405020304" pitchFamily="18" charset="0"/>
                <a:cs typeface="Times New Roman" panose="02020603050405020304" pitchFamily="18" charset="0"/>
              </a:rPr>
              <a:t>Step 5: Take a still image of a emotional face (angry or happy) pic2 (say) of same person and repeat step 2, 3 and 4.</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Step 6: Comparing the deviation of edges of the specified region of pic1 with pic2 by finding the Euclidian distances of coordinate of each pixel.</a:t>
            </a:r>
          </a:p>
          <a:p>
            <a:r>
              <a:rPr lang="en-US" dirty="0">
                <a:latin typeface="Times New Roman" panose="02020603050405020304" pitchFamily="18" charset="0"/>
                <a:cs typeface="Times New Roman" panose="02020603050405020304" pitchFamily="18" charset="0"/>
              </a:rPr>
              <a:t>Step 7: Put the Euclidian distances in a array k (say).</a:t>
            </a:r>
          </a:p>
          <a:p>
            <a:r>
              <a:rPr lang="en-US" dirty="0">
                <a:latin typeface="Times New Roman" panose="02020603050405020304" pitchFamily="18" charset="0"/>
                <a:cs typeface="Times New Roman" panose="02020603050405020304" pitchFamily="18" charset="0"/>
              </a:rPr>
              <a:t>Step 8: Find the standard deviation (SD) from the elements of array.</a:t>
            </a:r>
          </a:p>
          <a:p>
            <a:r>
              <a:rPr lang="en-US" dirty="0">
                <a:latin typeface="Times New Roman" panose="02020603050405020304" pitchFamily="18" charset="0"/>
                <a:cs typeface="Times New Roman" panose="02020603050405020304" pitchFamily="18" charset="0"/>
              </a:rPr>
              <a:t>Step 9: Comparing the SD with pre-define threshold.</a:t>
            </a:r>
          </a:p>
          <a:p>
            <a:r>
              <a:rPr lang="en-US" dirty="0">
                <a:latin typeface="Times New Roman" panose="02020603050405020304" pitchFamily="18" charset="0"/>
                <a:cs typeface="Times New Roman" panose="02020603050405020304" pitchFamily="18" charset="0"/>
              </a:rPr>
              <a:t>Step 10: get the emotions.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Implementation </a:t>
            </a:r>
            <a:br>
              <a:rPr lang="en-IN" sz="44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Some screenshots of our work</a:t>
            </a:r>
          </a:p>
        </p:txBody>
      </p:sp>
      <p:sp>
        <p:nvSpPr>
          <p:cNvPr id="3" name="Content Placeholder 2"/>
          <p:cNvSpPr>
            <a:spLocks noGrp="1"/>
          </p:cNvSpPr>
          <p:nvPr>
            <p:ph idx="1"/>
          </p:nvPr>
        </p:nvSpPr>
        <p:spPr/>
        <p:txBody>
          <a:bodyPr/>
          <a:lstStyle/>
          <a:p>
            <a:endParaRPr lang="en-IN"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oftware testing black concept icon Royalty Free Vector">
            <a:extLst>
              <a:ext uri="{FF2B5EF4-FFF2-40B4-BE49-F238E27FC236}">
                <a16:creationId xmlns:a16="http://schemas.microsoft.com/office/drawing/2014/main" id="{0F494541-8606-A4A0-9E8F-15942D577484}"/>
              </a:ext>
            </a:extLst>
          </p:cNvPr>
          <p:cNvPicPr>
            <a:picLocks noChangeAspect="1" noChangeArrowheads="1"/>
          </p:cNvPicPr>
          <p:nvPr/>
        </p:nvPicPr>
        <p:blipFill rotWithShape="1">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6735" t="11404" r="5110" b="14373"/>
          <a:stretch/>
        </p:blipFill>
        <p:spPr bwMode="auto">
          <a:xfrm>
            <a:off x="916230" y="2308709"/>
            <a:ext cx="2920476" cy="29954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E1EF2BC6-2E07-36B7-335E-07D648625AC5}"/>
              </a:ext>
            </a:extLst>
          </p:cNvPr>
          <p:cNvSpPr txBox="1">
            <a:spLocks/>
          </p:cNvSpPr>
          <p:nvPr/>
        </p:nvSpPr>
        <p:spPr>
          <a:xfrm>
            <a:off x="2004246" y="719324"/>
            <a:ext cx="1832460" cy="763525"/>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b="1" dirty="0">
                <a:solidFill>
                  <a:schemeClr val="tx1">
                    <a:lumMod val="75000"/>
                    <a:lumOff val="25000"/>
                  </a:schemeClr>
                </a:solidFill>
                <a:latin typeface="Times New Roman" panose="02020603050405020304" pitchFamily="18" charset="0"/>
                <a:cs typeface="Times New Roman" panose="02020603050405020304" pitchFamily="18" charset="0"/>
              </a:rPr>
              <a:t>Testing</a:t>
            </a:r>
          </a:p>
        </p:txBody>
      </p:sp>
      <p:sp>
        <p:nvSpPr>
          <p:cNvPr id="6" name="TextBox 5">
            <a:extLst>
              <a:ext uri="{FF2B5EF4-FFF2-40B4-BE49-F238E27FC236}">
                <a16:creationId xmlns:a16="http://schemas.microsoft.com/office/drawing/2014/main" id="{DACE8901-867C-B136-5FB1-3EE0FD203988}"/>
              </a:ext>
            </a:extLst>
          </p:cNvPr>
          <p:cNvSpPr txBox="1"/>
          <p:nvPr/>
        </p:nvSpPr>
        <p:spPr>
          <a:xfrm>
            <a:off x="3718697" y="2082862"/>
            <a:ext cx="7888378" cy="3447098"/>
          </a:xfrm>
          <a:prstGeom prst="rect">
            <a:avLst/>
          </a:prstGeom>
          <a:noFill/>
        </p:spPr>
        <p:txBody>
          <a:bodyPr wrap="square" rtlCol="0">
            <a:spAutoFit/>
          </a:bodyPr>
          <a:lstStyle/>
          <a:p>
            <a:pPr algn="just"/>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Testing is the process of evaluation of a system to detect differences between given input and expected output and also to assess the feature of the system. Testing assesses the quality of the product. It is a process that is done during the development process.</a:t>
            </a:r>
            <a:r>
              <a:rPr lang="en-US" sz="2000" spc="-1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endParaRPr lang="en-IN"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endParaRPr>
          </a:p>
          <a:p>
            <a:pPr algn="just"/>
            <a:endParaRPr lang="en-IN"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The texting method used here is </a:t>
            </a:r>
            <a:r>
              <a:rPr lang="en-US" sz="2000" b="1"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Black Box Testing</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It is carried out to test functionality</a:t>
            </a:r>
            <a:r>
              <a:rPr lang="en-US" sz="2000" spc="-15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of</a:t>
            </a:r>
            <a:r>
              <a:rPr lang="en-US" sz="2000" spc="-1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the</a:t>
            </a:r>
            <a:r>
              <a:rPr lang="en-US" sz="2000" spc="-13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program.</a:t>
            </a:r>
            <a:r>
              <a:rPr lang="en-US" sz="2000" spc="-16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It</a:t>
            </a:r>
            <a:r>
              <a:rPr lang="en-US" sz="2000" spc="-15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is</a:t>
            </a:r>
            <a:r>
              <a:rPr lang="en-US" sz="2000" spc="-15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also</a:t>
            </a:r>
            <a:r>
              <a:rPr lang="en-US" sz="2000" spc="-15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called</a:t>
            </a:r>
            <a:r>
              <a:rPr lang="en-US" sz="2000" spc="-1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b="1"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‘Behavioral’</a:t>
            </a:r>
            <a:r>
              <a:rPr lang="en-US" sz="2000" b="1" spc="-1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b="1"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testing</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a:t>
            </a:r>
            <a:r>
              <a:rPr lang="en-US" sz="2000" spc="-15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The</a:t>
            </a:r>
            <a:r>
              <a:rPr lang="en-US" sz="2000" spc="-14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tester in this case, has a set of input values and respective desired results. On providing input, if the output matches with the desired results, the program</a:t>
            </a:r>
            <a:r>
              <a:rPr lang="en-US" sz="2000" spc="-4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is</a:t>
            </a:r>
            <a:r>
              <a:rPr lang="en-US" sz="2000" spc="-6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tested</a:t>
            </a:r>
            <a:r>
              <a:rPr lang="en-US" sz="2000" spc="-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b="1"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‘ok’</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a:t>
            </a:r>
            <a:r>
              <a:rPr lang="en-US" sz="2000" spc="-5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and</a:t>
            </a:r>
            <a:r>
              <a:rPr lang="en-US" sz="2000" spc="-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problematic</a:t>
            </a:r>
            <a:r>
              <a:rPr lang="en-US" sz="2000" spc="-45"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 </a:t>
            </a:r>
            <a:r>
              <a:rPr lang="en-US"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rPr>
              <a:t>otherwise.</a:t>
            </a:r>
            <a:endParaRPr lang="en-IN" sz="2000" dirty="0">
              <a:solidFill>
                <a:schemeClr val="tx1">
                  <a:lumMod val="75000"/>
                  <a:lumOff val="25000"/>
                </a:schemeClr>
              </a:solidFill>
              <a:effectLst/>
              <a:latin typeface="Times New Roman" panose="02020603050405020304" pitchFamily="18" charset="0"/>
              <a:ea typeface="Caladea"/>
              <a:cs typeface="Times New Roman" panose="02020603050405020304" pitchFamily="18" charset="0"/>
            </a:endParaRPr>
          </a:p>
          <a:p>
            <a:endParaRPr lang="en-IN" dirty="0"/>
          </a:p>
        </p:txBody>
      </p:sp>
    </p:spTree>
    <p:extLst>
      <p:ext uri="{BB962C8B-B14F-4D97-AF65-F5344CB8AC3E}">
        <p14:creationId xmlns:p14="http://schemas.microsoft.com/office/powerpoint/2010/main" val="4250913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C859-114E-383B-9EC6-EF4C133BAE3D}"/>
              </a:ext>
            </a:extLst>
          </p:cNvPr>
          <p:cNvSpPr>
            <a:spLocks noGrp="1"/>
          </p:cNvSpPr>
          <p:nvPr>
            <p:ph type="title"/>
          </p:nvPr>
        </p:nvSpPr>
        <p:spPr/>
        <p:txBody>
          <a:bodyPr/>
          <a:lstStyle/>
          <a:p>
            <a:r>
              <a:rPr lang="en-IN" b="1" u="sng" dirty="0"/>
              <a:t>Test cases </a:t>
            </a:r>
          </a:p>
        </p:txBody>
      </p:sp>
      <p:graphicFrame>
        <p:nvGraphicFramePr>
          <p:cNvPr id="5" name="Table 5">
            <a:extLst>
              <a:ext uri="{FF2B5EF4-FFF2-40B4-BE49-F238E27FC236}">
                <a16:creationId xmlns:a16="http://schemas.microsoft.com/office/drawing/2014/main" id="{8CB5B4E7-E2F0-95C1-84B8-A63F0D7DEE4A}"/>
              </a:ext>
            </a:extLst>
          </p:cNvPr>
          <p:cNvGraphicFramePr>
            <a:graphicFrameLocks noGrp="1"/>
          </p:cNvGraphicFramePr>
          <p:nvPr>
            <p:ph idx="1"/>
            <p:extLst>
              <p:ext uri="{D42A27DB-BD31-4B8C-83A1-F6EECF244321}">
                <p14:modId xmlns:p14="http://schemas.microsoft.com/office/powerpoint/2010/main" val="2609122414"/>
              </p:ext>
            </p:extLst>
          </p:nvPr>
        </p:nvGraphicFramePr>
        <p:xfrm>
          <a:off x="1096963" y="2108199"/>
          <a:ext cx="6022294" cy="3790876"/>
        </p:xfrm>
        <a:graphic>
          <a:graphicData uri="http://schemas.openxmlformats.org/drawingml/2006/table">
            <a:tbl>
              <a:tblPr firstRow="1" bandRow="1">
                <a:tableStyleId>{5C22544A-7EE6-4342-B048-85BDC9FD1C3A}</a:tableStyleId>
              </a:tblPr>
              <a:tblGrid>
                <a:gridCol w="1253399">
                  <a:extLst>
                    <a:ext uri="{9D8B030D-6E8A-4147-A177-3AD203B41FA5}">
                      <a16:colId xmlns:a16="http://schemas.microsoft.com/office/drawing/2014/main" val="3893089557"/>
                    </a:ext>
                  </a:extLst>
                </a:gridCol>
                <a:gridCol w="4768895">
                  <a:extLst>
                    <a:ext uri="{9D8B030D-6E8A-4147-A177-3AD203B41FA5}">
                      <a16:colId xmlns:a16="http://schemas.microsoft.com/office/drawing/2014/main" val="2667791171"/>
                    </a:ext>
                  </a:extLst>
                </a:gridCol>
              </a:tblGrid>
              <a:tr h="632825">
                <a:tc>
                  <a:txBody>
                    <a:bodyPr/>
                    <a:lstStyle/>
                    <a:p>
                      <a:r>
                        <a:rPr lang="en-IN" dirty="0"/>
                        <a:t>Test case Id </a:t>
                      </a:r>
                    </a:p>
                  </a:txBody>
                  <a:tcPr/>
                </a:tc>
                <a:tc>
                  <a:txBody>
                    <a:bodyPr/>
                    <a:lstStyle/>
                    <a:p>
                      <a:r>
                        <a:rPr lang="en-IN" dirty="0"/>
                        <a:t>TC001</a:t>
                      </a:r>
                    </a:p>
                  </a:txBody>
                  <a:tcPr/>
                </a:tc>
                <a:extLst>
                  <a:ext uri="{0D108BD9-81ED-4DB2-BD59-A6C34878D82A}">
                    <a16:rowId xmlns:a16="http://schemas.microsoft.com/office/drawing/2014/main" val="923653852"/>
                  </a:ext>
                </a:extLst>
              </a:tr>
              <a:tr h="632825">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998293906"/>
                  </a:ext>
                </a:extLst>
              </a:tr>
              <a:tr h="632825">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3125452556"/>
                  </a:ext>
                </a:extLst>
              </a:tr>
              <a:tr h="632825">
                <a:tc>
                  <a:txBody>
                    <a:bodyPr/>
                    <a:lstStyle/>
                    <a:p>
                      <a:r>
                        <a:rPr lang="en-IN" dirty="0"/>
                        <a:t>Expected result</a:t>
                      </a:r>
                    </a:p>
                  </a:txBody>
                  <a:tcPr/>
                </a:tc>
                <a:tc>
                  <a:txBody>
                    <a:bodyPr/>
                    <a:lstStyle/>
                    <a:p>
                      <a:r>
                        <a:rPr lang="en-IN" dirty="0"/>
                        <a:t>There should be written “Surprise” on bounding box</a:t>
                      </a:r>
                    </a:p>
                  </a:txBody>
                  <a:tcPr/>
                </a:tc>
                <a:extLst>
                  <a:ext uri="{0D108BD9-81ED-4DB2-BD59-A6C34878D82A}">
                    <a16:rowId xmlns:a16="http://schemas.microsoft.com/office/drawing/2014/main" val="3259310561"/>
                  </a:ext>
                </a:extLst>
              </a:tr>
              <a:tr h="632825">
                <a:tc>
                  <a:txBody>
                    <a:bodyPr/>
                    <a:lstStyle/>
                    <a:p>
                      <a:r>
                        <a:rPr lang="en-IN" dirty="0"/>
                        <a:t>Exact result </a:t>
                      </a:r>
                    </a:p>
                  </a:txBody>
                  <a:tcPr/>
                </a:tc>
                <a:tc>
                  <a:txBody>
                    <a:bodyPr/>
                    <a:lstStyle/>
                    <a:p>
                      <a:r>
                        <a:rPr lang="en-IN" dirty="0"/>
                        <a:t>“Surprise” is written on the detected face.</a:t>
                      </a:r>
                    </a:p>
                  </a:txBody>
                  <a:tcPr/>
                </a:tc>
                <a:extLst>
                  <a:ext uri="{0D108BD9-81ED-4DB2-BD59-A6C34878D82A}">
                    <a16:rowId xmlns:a16="http://schemas.microsoft.com/office/drawing/2014/main" val="2209588963"/>
                  </a:ext>
                </a:extLst>
              </a:tr>
              <a:tr h="590476">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4281817110"/>
                  </a:ext>
                </a:extLst>
              </a:tr>
            </a:tbl>
          </a:graphicData>
        </a:graphic>
      </p:graphicFrame>
      <p:pic>
        <p:nvPicPr>
          <p:cNvPr id="6" name="Picture 5">
            <a:extLst>
              <a:ext uri="{FF2B5EF4-FFF2-40B4-BE49-F238E27FC236}">
                <a16:creationId xmlns:a16="http://schemas.microsoft.com/office/drawing/2014/main" id="{4E878348-CBF9-66A9-B68C-96B0D396CEF6}"/>
              </a:ext>
            </a:extLst>
          </p:cNvPr>
          <p:cNvPicPr>
            <a:picLocks noChangeAspect="1"/>
          </p:cNvPicPr>
          <p:nvPr/>
        </p:nvPicPr>
        <p:blipFill>
          <a:blip r:embed="rId2"/>
          <a:stretch>
            <a:fillRect/>
          </a:stretch>
        </p:blipFill>
        <p:spPr>
          <a:xfrm>
            <a:off x="7399175" y="2108199"/>
            <a:ext cx="3974841" cy="3754601"/>
          </a:xfrm>
          <a:prstGeom prst="rect">
            <a:avLst/>
          </a:prstGeom>
        </p:spPr>
      </p:pic>
    </p:spTree>
    <p:extLst>
      <p:ext uri="{BB962C8B-B14F-4D97-AF65-F5344CB8AC3E}">
        <p14:creationId xmlns:p14="http://schemas.microsoft.com/office/powerpoint/2010/main" val="76213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4902B565-E274-2B16-BD44-83C2DD239EA6}"/>
              </a:ext>
            </a:extLst>
          </p:cNvPr>
          <p:cNvGraphicFramePr>
            <a:graphicFrameLocks/>
          </p:cNvGraphicFramePr>
          <p:nvPr>
            <p:extLst>
              <p:ext uri="{D42A27DB-BD31-4B8C-83A1-F6EECF244321}">
                <p14:modId xmlns:p14="http://schemas.microsoft.com/office/powerpoint/2010/main" val="3795172029"/>
              </p:ext>
            </p:extLst>
          </p:nvPr>
        </p:nvGraphicFramePr>
        <p:xfrm>
          <a:off x="1096963" y="2108199"/>
          <a:ext cx="6022294" cy="3790876"/>
        </p:xfrm>
        <a:graphic>
          <a:graphicData uri="http://schemas.openxmlformats.org/drawingml/2006/table">
            <a:tbl>
              <a:tblPr firstRow="1" bandRow="1">
                <a:tableStyleId>{5C22544A-7EE6-4342-B048-85BDC9FD1C3A}</a:tableStyleId>
              </a:tblPr>
              <a:tblGrid>
                <a:gridCol w="1253399">
                  <a:extLst>
                    <a:ext uri="{9D8B030D-6E8A-4147-A177-3AD203B41FA5}">
                      <a16:colId xmlns:a16="http://schemas.microsoft.com/office/drawing/2014/main" val="3893089557"/>
                    </a:ext>
                  </a:extLst>
                </a:gridCol>
                <a:gridCol w="4768895">
                  <a:extLst>
                    <a:ext uri="{9D8B030D-6E8A-4147-A177-3AD203B41FA5}">
                      <a16:colId xmlns:a16="http://schemas.microsoft.com/office/drawing/2014/main" val="2667791171"/>
                    </a:ext>
                  </a:extLst>
                </a:gridCol>
              </a:tblGrid>
              <a:tr h="632825">
                <a:tc>
                  <a:txBody>
                    <a:bodyPr/>
                    <a:lstStyle/>
                    <a:p>
                      <a:r>
                        <a:rPr lang="en-IN" dirty="0"/>
                        <a:t>Test case Id </a:t>
                      </a:r>
                    </a:p>
                  </a:txBody>
                  <a:tcPr/>
                </a:tc>
                <a:tc>
                  <a:txBody>
                    <a:bodyPr/>
                    <a:lstStyle/>
                    <a:p>
                      <a:r>
                        <a:rPr lang="en-IN" dirty="0"/>
                        <a:t>TC002</a:t>
                      </a:r>
                    </a:p>
                  </a:txBody>
                  <a:tcPr/>
                </a:tc>
                <a:extLst>
                  <a:ext uri="{0D108BD9-81ED-4DB2-BD59-A6C34878D82A}">
                    <a16:rowId xmlns:a16="http://schemas.microsoft.com/office/drawing/2014/main" val="923653852"/>
                  </a:ext>
                </a:extLst>
              </a:tr>
              <a:tr h="632825">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998293906"/>
                  </a:ext>
                </a:extLst>
              </a:tr>
              <a:tr h="632825">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3125452556"/>
                  </a:ext>
                </a:extLst>
              </a:tr>
              <a:tr h="632825">
                <a:tc>
                  <a:txBody>
                    <a:bodyPr/>
                    <a:lstStyle/>
                    <a:p>
                      <a:r>
                        <a:rPr lang="en-IN" dirty="0"/>
                        <a:t>Expected result</a:t>
                      </a:r>
                    </a:p>
                  </a:txBody>
                  <a:tcPr/>
                </a:tc>
                <a:tc>
                  <a:txBody>
                    <a:bodyPr/>
                    <a:lstStyle/>
                    <a:p>
                      <a:r>
                        <a:rPr lang="en-IN" dirty="0"/>
                        <a:t>There should be written “Neutral” on bounding box</a:t>
                      </a:r>
                    </a:p>
                  </a:txBody>
                  <a:tcPr/>
                </a:tc>
                <a:extLst>
                  <a:ext uri="{0D108BD9-81ED-4DB2-BD59-A6C34878D82A}">
                    <a16:rowId xmlns:a16="http://schemas.microsoft.com/office/drawing/2014/main" val="3259310561"/>
                  </a:ext>
                </a:extLst>
              </a:tr>
              <a:tr h="632825">
                <a:tc>
                  <a:txBody>
                    <a:bodyPr/>
                    <a:lstStyle/>
                    <a:p>
                      <a:r>
                        <a:rPr lang="en-IN" dirty="0"/>
                        <a:t>Exact result </a:t>
                      </a:r>
                    </a:p>
                  </a:txBody>
                  <a:tcPr/>
                </a:tc>
                <a:tc>
                  <a:txBody>
                    <a:bodyPr/>
                    <a:lstStyle/>
                    <a:p>
                      <a:r>
                        <a:rPr lang="en-IN" dirty="0"/>
                        <a:t>“Neutral” is written on the detected face.</a:t>
                      </a:r>
                    </a:p>
                  </a:txBody>
                  <a:tcPr/>
                </a:tc>
                <a:extLst>
                  <a:ext uri="{0D108BD9-81ED-4DB2-BD59-A6C34878D82A}">
                    <a16:rowId xmlns:a16="http://schemas.microsoft.com/office/drawing/2014/main" val="2209588963"/>
                  </a:ext>
                </a:extLst>
              </a:tr>
              <a:tr h="590476">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4281817110"/>
                  </a:ext>
                </a:extLst>
              </a:tr>
            </a:tbl>
          </a:graphicData>
        </a:graphic>
      </p:graphicFrame>
      <p:pic>
        <p:nvPicPr>
          <p:cNvPr id="9" name="Content Placeholder 5" descr="A tablet with a picture of a person on the screen&#10;&#10;Description automatically generated with low confidence">
            <a:extLst>
              <a:ext uri="{FF2B5EF4-FFF2-40B4-BE49-F238E27FC236}">
                <a16:creationId xmlns:a16="http://schemas.microsoft.com/office/drawing/2014/main" id="{424416A7-2914-E47A-E4E7-7423FE74A6F1}"/>
              </a:ext>
            </a:extLst>
          </p:cNvPr>
          <p:cNvPicPr>
            <a:picLocks noChangeAspect="1"/>
          </p:cNvPicPr>
          <p:nvPr/>
        </p:nvPicPr>
        <p:blipFill>
          <a:blip r:embed="rId2"/>
          <a:stretch>
            <a:fillRect/>
          </a:stretch>
        </p:blipFill>
        <p:spPr>
          <a:xfrm>
            <a:off x="7371183" y="2108199"/>
            <a:ext cx="3573625" cy="3790876"/>
          </a:xfrm>
          <a:prstGeom prst="rect">
            <a:avLst/>
          </a:prstGeom>
        </p:spPr>
      </p:pic>
    </p:spTree>
    <p:extLst>
      <p:ext uri="{BB962C8B-B14F-4D97-AF65-F5344CB8AC3E}">
        <p14:creationId xmlns:p14="http://schemas.microsoft.com/office/powerpoint/2010/main" val="182109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D4CD24D4-07D4-BC20-A723-5DAFBC839068}"/>
              </a:ext>
            </a:extLst>
          </p:cNvPr>
          <p:cNvGraphicFramePr>
            <a:graphicFrameLocks noGrp="1"/>
          </p:cNvGraphicFramePr>
          <p:nvPr>
            <p:ph idx="1"/>
            <p:extLst>
              <p:ext uri="{D42A27DB-BD31-4B8C-83A1-F6EECF244321}">
                <p14:modId xmlns:p14="http://schemas.microsoft.com/office/powerpoint/2010/main" val="79087913"/>
              </p:ext>
            </p:extLst>
          </p:nvPr>
        </p:nvGraphicFramePr>
        <p:xfrm>
          <a:off x="1096962" y="2108200"/>
          <a:ext cx="5994303" cy="3594496"/>
        </p:xfrm>
        <a:graphic>
          <a:graphicData uri="http://schemas.openxmlformats.org/drawingml/2006/table">
            <a:tbl>
              <a:tblPr firstRow="1" bandRow="1">
                <a:tableStyleId>{5C22544A-7EE6-4342-B048-85BDC9FD1C3A}</a:tableStyleId>
              </a:tblPr>
              <a:tblGrid>
                <a:gridCol w="1750458">
                  <a:extLst>
                    <a:ext uri="{9D8B030D-6E8A-4147-A177-3AD203B41FA5}">
                      <a16:colId xmlns:a16="http://schemas.microsoft.com/office/drawing/2014/main" val="2727138217"/>
                    </a:ext>
                  </a:extLst>
                </a:gridCol>
                <a:gridCol w="4243845">
                  <a:extLst>
                    <a:ext uri="{9D8B030D-6E8A-4147-A177-3AD203B41FA5}">
                      <a16:colId xmlns:a16="http://schemas.microsoft.com/office/drawing/2014/main" val="2298167210"/>
                    </a:ext>
                  </a:extLst>
                </a:gridCol>
              </a:tblGrid>
              <a:tr h="578584">
                <a:tc>
                  <a:txBody>
                    <a:bodyPr/>
                    <a:lstStyle/>
                    <a:p>
                      <a:r>
                        <a:rPr lang="en-IN" dirty="0"/>
                        <a:t>Test case Id </a:t>
                      </a:r>
                    </a:p>
                  </a:txBody>
                  <a:tcPr/>
                </a:tc>
                <a:tc>
                  <a:txBody>
                    <a:bodyPr/>
                    <a:lstStyle/>
                    <a:p>
                      <a:r>
                        <a:rPr lang="en-IN" dirty="0"/>
                        <a:t>TC003</a:t>
                      </a:r>
                    </a:p>
                  </a:txBody>
                  <a:tcPr/>
                </a:tc>
                <a:extLst>
                  <a:ext uri="{0D108BD9-81ED-4DB2-BD59-A6C34878D82A}">
                    <a16:rowId xmlns:a16="http://schemas.microsoft.com/office/drawing/2014/main" val="697092759"/>
                  </a:ext>
                </a:extLst>
              </a:tr>
              <a:tr h="578584">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938621267"/>
                  </a:ext>
                </a:extLst>
              </a:tr>
              <a:tr h="578584">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3776299411"/>
                  </a:ext>
                </a:extLst>
              </a:tr>
              <a:tr h="578584">
                <a:tc>
                  <a:txBody>
                    <a:bodyPr/>
                    <a:lstStyle/>
                    <a:p>
                      <a:r>
                        <a:rPr lang="en-IN" dirty="0"/>
                        <a:t>Expected result</a:t>
                      </a:r>
                    </a:p>
                  </a:txBody>
                  <a:tcPr/>
                </a:tc>
                <a:tc>
                  <a:txBody>
                    <a:bodyPr/>
                    <a:lstStyle/>
                    <a:p>
                      <a:r>
                        <a:rPr lang="en-IN" dirty="0"/>
                        <a:t>There should be written “Fear” on bounding box</a:t>
                      </a:r>
                    </a:p>
                  </a:txBody>
                  <a:tcPr/>
                </a:tc>
                <a:extLst>
                  <a:ext uri="{0D108BD9-81ED-4DB2-BD59-A6C34878D82A}">
                    <a16:rowId xmlns:a16="http://schemas.microsoft.com/office/drawing/2014/main" val="1150886044"/>
                  </a:ext>
                </a:extLst>
              </a:tr>
              <a:tr h="578584">
                <a:tc>
                  <a:txBody>
                    <a:bodyPr/>
                    <a:lstStyle/>
                    <a:p>
                      <a:r>
                        <a:rPr lang="en-IN" dirty="0"/>
                        <a:t>Exact result </a:t>
                      </a:r>
                    </a:p>
                  </a:txBody>
                  <a:tcPr/>
                </a:tc>
                <a:tc>
                  <a:txBody>
                    <a:bodyPr/>
                    <a:lstStyle/>
                    <a:p>
                      <a:r>
                        <a:rPr lang="en-IN" dirty="0"/>
                        <a:t>“Fear” is written on the detected face.</a:t>
                      </a:r>
                    </a:p>
                  </a:txBody>
                  <a:tcPr/>
                </a:tc>
                <a:extLst>
                  <a:ext uri="{0D108BD9-81ED-4DB2-BD59-A6C34878D82A}">
                    <a16:rowId xmlns:a16="http://schemas.microsoft.com/office/drawing/2014/main" val="3860039578"/>
                  </a:ext>
                </a:extLst>
              </a:tr>
              <a:tr h="578584">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455325271"/>
                  </a:ext>
                </a:extLst>
              </a:tr>
            </a:tbl>
          </a:graphicData>
        </a:graphic>
      </p:graphicFrame>
      <p:pic>
        <p:nvPicPr>
          <p:cNvPr id="15" name="Picture 14" descr="A picture containing text, person, indoor&#10;&#10;Description automatically generated">
            <a:extLst>
              <a:ext uri="{FF2B5EF4-FFF2-40B4-BE49-F238E27FC236}">
                <a16:creationId xmlns:a16="http://schemas.microsoft.com/office/drawing/2014/main" id="{6719A51B-E7CF-44AE-EC19-F9AC2B7F1174}"/>
              </a:ext>
            </a:extLst>
          </p:cNvPr>
          <p:cNvPicPr>
            <a:picLocks noChangeAspect="1"/>
          </p:cNvPicPr>
          <p:nvPr/>
        </p:nvPicPr>
        <p:blipFill>
          <a:blip r:embed="rId2"/>
          <a:stretch>
            <a:fillRect/>
          </a:stretch>
        </p:blipFill>
        <p:spPr>
          <a:xfrm>
            <a:off x="7380514" y="2108200"/>
            <a:ext cx="3797560" cy="3594496"/>
          </a:xfrm>
          <a:prstGeom prst="rect">
            <a:avLst/>
          </a:prstGeom>
        </p:spPr>
      </p:pic>
    </p:spTree>
    <p:extLst>
      <p:ext uri="{BB962C8B-B14F-4D97-AF65-F5344CB8AC3E}">
        <p14:creationId xmlns:p14="http://schemas.microsoft.com/office/powerpoint/2010/main" val="2666037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661C70F-CFCC-AE7D-3DE5-7261E445EE62}"/>
              </a:ext>
            </a:extLst>
          </p:cNvPr>
          <p:cNvGraphicFramePr>
            <a:graphicFrameLocks noGrp="1"/>
          </p:cNvGraphicFramePr>
          <p:nvPr>
            <p:ph idx="1"/>
            <p:extLst>
              <p:ext uri="{D42A27DB-BD31-4B8C-83A1-F6EECF244321}">
                <p14:modId xmlns:p14="http://schemas.microsoft.com/office/powerpoint/2010/main" val="3469568412"/>
              </p:ext>
            </p:extLst>
          </p:nvPr>
        </p:nvGraphicFramePr>
        <p:xfrm>
          <a:off x="1096962" y="2108199"/>
          <a:ext cx="6302213" cy="3542594"/>
        </p:xfrm>
        <a:graphic>
          <a:graphicData uri="http://schemas.openxmlformats.org/drawingml/2006/table">
            <a:tbl>
              <a:tblPr firstRow="1" bandRow="1">
                <a:tableStyleId>{5C22544A-7EE6-4342-B048-85BDC9FD1C3A}</a:tableStyleId>
              </a:tblPr>
              <a:tblGrid>
                <a:gridCol w="1998052">
                  <a:extLst>
                    <a:ext uri="{9D8B030D-6E8A-4147-A177-3AD203B41FA5}">
                      <a16:colId xmlns:a16="http://schemas.microsoft.com/office/drawing/2014/main" val="3143531642"/>
                    </a:ext>
                  </a:extLst>
                </a:gridCol>
                <a:gridCol w="4304161">
                  <a:extLst>
                    <a:ext uri="{9D8B030D-6E8A-4147-A177-3AD203B41FA5}">
                      <a16:colId xmlns:a16="http://schemas.microsoft.com/office/drawing/2014/main" val="3488577238"/>
                    </a:ext>
                  </a:extLst>
                </a:gridCol>
              </a:tblGrid>
              <a:tr h="564589">
                <a:tc>
                  <a:txBody>
                    <a:bodyPr/>
                    <a:lstStyle/>
                    <a:p>
                      <a:r>
                        <a:rPr lang="en-IN" dirty="0"/>
                        <a:t>Test case Id </a:t>
                      </a:r>
                    </a:p>
                  </a:txBody>
                  <a:tcPr/>
                </a:tc>
                <a:tc>
                  <a:txBody>
                    <a:bodyPr/>
                    <a:lstStyle/>
                    <a:p>
                      <a:r>
                        <a:rPr lang="en-IN" dirty="0"/>
                        <a:t>TC004</a:t>
                      </a:r>
                    </a:p>
                  </a:txBody>
                  <a:tcPr/>
                </a:tc>
                <a:extLst>
                  <a:ext uri="{0D108BD9-81ED-4DB2-BD59-A6C34878D82A}">
                    <a16:rowId xmlns:a16="http://schemas.microsoft.com/office/drawing/2014/main" val="1952641026"/>
                  </a:ext>
                </a:extLst>
              </a:tr>
              <a:tr h="564589">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2778643708"/>
                  </a:ext>
                </a:extLst>
              </a:tr>
              <a:tr h="568667">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1728161454"/>
                  </a:ext>
                </a:extLst>
              </a:tr>
              <a:tr h="564589">
                <a:tc>
                  <a:txBody>
                    <a:bodyPr/>
                    <a:lstStyle/>
                    <a:p>
                      <a:r>
                        <a:rPr lang="en-IN" dirty="0"/>
                        <a:t>Expected result</a:t>
                      </a:r>
                    </a:p>
                  </a:txBody>
                  <a:tcPr/>
                </a:tc>
                <a:tc>
                  <a:txBody>
                    <a:bodyPr/>
                    <a:lstStyle/>
                    <a:p>
                      <a:r>
                        <a:rPr lang="en-IN" dirty="0"/>
                        <a:t>There should be written “Angry” on bounding box</a:t>
                      </a:r>
                    </a:p>
                  </a:txBody>
                  <a:tcPr/>
                </a:tc>
                <a:extLst>
                  <a:ext uri="{0D108BD9-81ED-4DB2-BD59-A6C34878D82A}">
                    <a16:rowId xmlns:a16="http://schemas.microsoft.com/office/drawing/2014/main" val="1199857758"/>
                  </a:ext>
                </a:extLst>
              </a:tr>
              <a:tr h="564589">
                <a:tc>
                  <a:txBody>
                    <a:bodyPr/>
                    <a:lstStyle/>
                    <a:p>
                      <a:r>
                        <a:rPr lang="en-IN" dirty="0"/>
                        <a:t>Exact result </a:t>
                      </a:r>
                    </a:p>
                  </a:txBody>
                  <a:tcPr/>
                </a:tc>
                <a:tc>
                  <a:txBody>
                    <a:bodyPr/>
                    <a:lstStyle/>
                    <a:p>
                      <a:r>
                        <a:rPr lang="en-IN" dirty="0"/>
                        <a:t>“Angry” is written on the detected face.</a:t>
                      </a:r>
                    </a:p>
                  </a:txBody>
                  <a:tcPr/>
                </a:tc>
                <a:extLst>
                  <a:ext uri="{0D108BD9-81ED-4DB2-BD59-A6C34878D82A}">
                    <a16:rowId xmlns:a16="http://schemas.microsoft.com/office/drawing/2014/main" val="1766135114"/>
                  </a:ext>
                </a:extLst>
              </a:tr>
              <a:tr h="564589">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805627152"/>
                  </a:ext>
                </a:extLst>
              </a:tr>
            </a:tbl>
          </a:graphicData>
        </a:graphic>
      </p:graphicFrame>
      <p:pic>
        <p:nvPicPr>
          <p:cNvPr id="7" name="Picture 6" descr="Graphical user interface, application&#10;&#10;Description automatically generated">
            <a:extLst>
              <a:ext uri="{FF2B5EF4-FFF2-40B4-BE49-F238E27FC236}">
                <a16:creationId xmlns:a16="http://schemas.microsoft.com/office/drawing/2014/main" id="{761D8AD9-5E6A-6BCD-4628-CD2BBAF14553}"/>
              </a:ext>
            </a:extLst>
          </p:cNvPr>
          <p:cNvPicPr>
            <a:picLocks noChangeAspect="1"/>
          </p:cNvPicPr>
          <p:nvPr/>
        </p:nvPicPr>
        <p:blipFill>
          <a:blip r:embed="rId2"/>
          <a:stretch>
            <a:fillRect/>
          </a:stretch>
        </p:blipFill>
        <p:spPr>
          <a:xfrm>
            <a:off x="7651101" y="2108199"/>
            <a:ext cx="4030399" cy="3538516"/>
          </a:xfrm>
          <a:prstGeom prst="rect">
            <a:avLst/>
          </a:prstGeom>
        </p:spPr>
      </p:pic>
    </p:spTree>
    <p:extLst>
      <p:ext uri="{BB962C8B-B14F-4D97-AF65-F5344CB8AC3E}">
        <p14:creationId xmlns:p14="http://schemas.microsoft.com/office/powerpoint/2010/main" val="684817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8EE47E2-7DFA-6C2D-4E4F-1E1CBF1D11A1}"/>
              </a:ext>
            </a:extLst>
          </p:cNvPr>
          <p:cNvGraphicFramePr>
            <a:graphicFrameLocks noGrp="1"/>
          </p:cNvGraphicFramePr>
          <p:nvPr>
            <p:ph idx="1"/>
            <p:extLst>
              <p:ext uri="{D42A27DB-BD31-4B8C-83A1-F6EECF244321}">
                <p14:modId xmlns:p14="http://schemas.microsoft.com/office/powerpoint/2010/main" val="1890406987"/>
              </p:ext>
            </p:extLst>
          </p:nvPr>
        </p:nvGraphicFramePr>
        <p:xfrm>
          <a:off x="1096962" y="2108199"/>
          <a:ext cx="6488825" cy="3376784"/>
        </p:xfrm>
        <a:graphic>
          <a:graphicData uri="http://schemas.openxmlformats.org/drawingml/2006/table">
            <a:tbl>
              <a:tblPr firstRow="1" bandRow="1">
                <a:tableStyleId>{5C22544A-7EE6-4342-B048-85BDC9FD1C3A}</a:tableStyleId>
              </a:tblPr>
              <a:tblGrid>
                <a:gridCol w="2155300">
                  <a:extLst>
                    <a:ext uri="{9D8B030D-6E8A-4147-A177-3AD203B41FA5}">
                      <a16:colId xmlns:a16="http://schemas.microsoft.com/office/drawing/2014/main" val="138225286"/>
                    </a:ext>
                  </a:extLst>
                </a:gridCol>
                <a:gridCol w="4333525">
                  <a:extLst>
                    <a:ext uri="{9D8B030D-6E8A-4147-A177-3AD203B41FA5}">
                      <a16:colId xmlns:a16="http://schemas.microsoft.com/office/drawing/2014/main" val="1970148703"/>
                    </a:ext>
                  </a:extLst>
                </a:gridCol>
              </a:tblGrid>
              <a:tr h="524156">
                <a:tc>
                  <a:txBody>
                    <a:bodyPr/>
                    <a:lstStyle/>
                    <a:p>
                      <a:r>
                        <a:rPr lang="en-IN" dirty="0"/>
                        <a:t>Test case Id </a:t>
                      </a:r>
                    </a:p>
                  </a:txBody>
                  <a:tcPr/>
                </a:tc>
                <a:tc>
                  <a:txBody>
                    <a:bodyPr/>
                    <a:lstStyle/>
                    <a:p>
                      <a:r>
                        <a:rPr lang="en-IN" dirty="0"/>
                        <a:t>TC005</a:t>
                      </a:r>
                    </a:p>
                  </a:txBody>
                  <a:tcPr/>
                </a:tc>
                <a:extLst>
                  <a:ext uri="{0D108BD9-81ED-4DB2-BD59-A6C34878D82A}">
                    <a16:rowId xmlns:a16="http://schemas.microsoft.com/office/drawing/2014/main" val="3251014351"/>
                  </a:ext>
                </a:extLst>
              </a:tr>
              <a:tr h="524156">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4212176094"/>
                  </a:ext>
                </a:extLst>
              </a:tr>
              <a:tr h="524156">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2460419353"/>
                  </a:ext>
                </a:extLst>
              </a:tr>
              <a:tr h="524156">
                <a:tc>
                  <a:txBody>
                    <a:bodyPr/>
                    <a:lstStyle/>
                    <a:p>
                      <a:r>
                        <a:rPr lang="en-IN" dirty="0"/>
                        <a:t>Expected result</a:t>
                      </a:r>
                    </a:p>
                  </a:txBody>
                  <a:tcPr/>
                </a:tc>
                <a:tc>
                  <a:txBody>
                    <a:bodyPr/>
                    <a:lstStyle/>
                    <a:p>
                      <a:r>
                        <a:rPr lang="en-IN" dirty="0"/>
                        <a:t>There should be written “Sad” on bounding box</a:t>
                      </a:r>
                    </a:p>
                  </a:txBody>
                  <a:tcPr/>
                </a:tc>
                <a:extLst>
                  <a:ext uri="{0D108BD9-81ED-4DB2-BD59-A6C34878D82A}">
                    <a16:rowId xmlns:a16="http://schemas.microsoft.com/office/drawing/2014/main" val="2024918298"/>
                  </a:ext>
                </a:extLst>
              </a:tr>
              <a:tr h="524156">
                <a:tc>
                  <a:txBody>
                    <a:bodyPr/>
                    <a:lstStyle/>
                    <a:p>
                      <a:r>
                        <a:rPr lang="en-IN" dirty="0"/>
                        <a:t>Exact result </a:t>
                      </a:r>
                    </a:p>
                  </a:txBody>
                  <a:tcPr/>
                </a:tc>
                <a:tc>
                  <a:txBody>
                    <a:bodyPr/>
                    <a:lstStyle/>
                    <a:p>
                      <a:r>
                        <a:rPr lang="en-IN" dirty="0"/>
                        <a:t>“Sad” is written on the detected face.</a:t>
                      </a:r>
                    </a:p>
                  </a:txBody>
                  <a:tcPr/>
                </a:tc>
                <a:extLst>
                  <a:ext uri="{0D108BD9-81ED-4DB2-BD59-A6C34878D82A}">
                    <a16:rowId xmlns:a16="http://schemas.microsoft.com/office/drawing/2014/main" val="2624326805"/>
                  </a:ext>
                </a:extLst>
              </a:tr>
              <a:tr h="524156">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1468917359"/>
                  </a:ext>
                </a:extLst>
              </a:tr>
            </a:tbl>
          </a:graphicData>
        </a:graphic>
      </p:graphicFrame>
      <p:pic>
        <p:nvPicPr>
          <p:cNvPr id="6" name="Picture 5" descr="A screenshot of a cell phone&#10;&#10;Description automatically generated with medium confidence">
            <a:extLst>
              <a:ext uri="{FF2B5EF4-FFF2-40B4-BE49-F238E27FC236}">
                <a16:creationId xmlns:a16="http://schemas.microsoft.com/office/drawing/2014/main" id="{14EF18F0-2D53-690A-2BBC-F6F3E989BCBC}"/>
              </a:ext>
            </a:extLst>
          </p:cNvPr>
          <p:cNvPicPr>
            <a:picLocks noChangeAspect="1"/>
          </p:cNvPicPr>
          <p:nvPr/>
        </p:nvPicPr>
        <p:blipFill>
          <a:blip r:embed="rId2"/>
          <a:stretch>
            <a:fillRect/>
          </a:stretch>
        </p:blipFill>
        <p:spPr>
          <a:xfrm>
            <a:off x="7865705" y="2108198"/>
            <a:ext cx="3545633" cy="3376785"/>
          </a:xfrm>
          <a:prstGeom prst="rect">
            <a:avLst/>
          </a:prstGeom>
        </p:spPr>
      </p:pic>
    </p:spTree>
    <p:extLst>
      <p:ext uri="{BB962C8B-B14F-4D97-AF65-F5344CB8AC3E}">
        <p14:creationId xmlns:p14="http://schemas.microsoft.com/office/powerpoint/2010/main" val="2575529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433AE7-F30C-0C57-8CB1-C497E3B259AC}"/>
              </a:ext>
            </a:extLst>
          </p:cNvPr>
          <p:cNvGraphicFramePr>
            <a:graphicFrameLocks noGrp="1"/>
          </p:cNvGraphicFramePr>
          <p:nvPr>
            <p:ph idx="1"/>
            <p:extLst>
              <p:ext uri="{D42A27DB-BD31-4B8C-83A1-F6EECF244321}">
                <p14:modId xmlns:p14="http://schemas.microsoft.com/office/powerpoint/2010/main" val="1778128352"/>
              </p:ext>
            </p:extLst>
          </p:nvPr>
        </p:nvGraphicFramePr>
        <p:xfrm>
          <a:off x="1096963" y="2108200"/>
          <a:ext cx="6068948" cy="3451428"/>
        </p:xfrm>
        <a:graphic>
          <a:graphicData uri="http://schemas.openxmlformats.org/drawingml/2006/table">
            <a:tbl>
              <a:tblPr firstRow="1" bandRow="1">
                <a:tableStyleId>{5C22544A-7EE6-4342-B048-85BDC9FD1C3A}</a:tableStyleId>
              </a:tblPr>
              <a:tblGrid>
                <a:gridCol w="2047453">
                  <a:extLst>
                    <a:ext uri="{9D8B030D-6E8A-4147-A177-3AD203B41FA5}">
                      <a16:colId xmlns:a16="http://schemas.microsoft.com/office/drawing/2014/main" val="3986958182"/>
                    </a:ext>
                  </a:extLst>
                </a:gridCol>
                <a:gridCol w="4021495">
                  <a:extLst>
                    <a:ext uri="{9D8B030D-6E8A-4147-A177-3AD203B41FA5}">
                      <a16:colId xmlns:a16="http://schemas.microsoft.com/office/drawing/2014/main" val="656600887"/>
                    </a:ext>
                  </a:extLst>
                </a:gridCol>
              </a:tblGrid>
              <a:tr h="542817">
                <a:tc>
                  <a:txBody>
                    <a:bodyPr/>
                    <a:lstStyle/>
                    <a:p>
                      <a:r>
                        <a:rPr lang="en-IN" dirty="0"/>
                        <a:t>Test case Id </a:t>
                      </a:r>
                    </a:p>
                  </a:txBody>
                  <a:tcPr/>
                </a:tc>
                <a:tc>
                  <a:txBody>
                    <a:bodyPr/>
                    <a:lstStyle/>
                    <a:p>
                      <a:r>
                        <a:rPr lang="en-IN" dirty="0"/>
                        <a:t>TC006</a:t>
                      </a:r>
                    </a:p>
                  </a:txBody>
                  <a:tcPr/>
                </a:tc>
                <a:extLst>
                  <a:ext uri="{0D108BD9-81ED-4DB2-BD59-A6C34878D82A}">
                    <a16:rowId xmlns:a16="http://schemas.microsoft.com/office/drawing/2014/main" val="1051032308"/>
                  </a:ext>
                </a:extLst>
              </a:tr>
              <a:tr h="542817">
                <a:tc>
                  <a:txBody>
                    <a:bodyPr/>
                    <a:lstStyle/>
                    <a:p>
                      <a:r>
                        <a:rPr lang="en-IN" dirty="0"/>
                        <a:t>Test case summary </a:t>
                      </a:r>
                    </a:p>
                  </a:txBody>
                  <a:tcPr/>
                </a:tc>
                <a:tc>
                  <a:txBody>
                    <a:bodyPr/>
                    <a:lstStyle/>
                    <a:p>
                      <a:r>
                        <a:rPr lang="en-IN" dirty="0"/>
                        <a:t>It will check whether the system detects the emotion or not.</a:t>
                      </a:r>
                    </a:p>
                  </a:txBody>
                  <a:tcPr/>
                </a:tc>
                <a:extLst>
                  <a:ext uri="{0D108BD9-81ED-4DB2-BD59-A6C34878D82A}">
                    <a16:rowId xmlns:a16="http://schemas.microsoft.com/office/drawing/2014/main" val="3721456960"/>
                  </a:ext>
                </a:extLst>
              </a:tr>
              <a:tr h="542817">
                <a:tc>
                  <a:txBody>
                    <a:bodyPr/>
                    <a:lstStyle/>
                    <a:p>
                      <a:r>
                        <a:rPr lang="en-IN" dirty="0"/>
                        <a:t>Test procedure</a:t>
                      </a:r>
                    </a:p>
                  </a:txBody>
                  <a:tcPr/>
                </a:tc>
                <a:tc>
                  <a:txBody>
                    <a:bodyPr/>
                    <a:lstStyle/>
                    <a:p>
                      <a:r>
                        <a:rPr lang="en-IN" dirty="0"/>
                        <a:t>Place and start the camera </a:t>
                      </a:r>
                    </a:p>
                  </a:txBody>
                  <a:tcPr/>
                </a:tc>
                <a:extLst>
                  <a:ext uri="{0D108BD9-81ED-4DB2-BD59-A6C34878D82A}">
                    <a16:rowId xmlns:a16="http://schemas.microsoft.com/office/drawing/2014/main" val="739935611"/>
                  </a:ext>
                </a:extLst>
              </a:tr>
              <a:tr h="542817">
                <a:tc>
                  <a:txBody>
                    <a:bodyPr/>
                    <a:lstStyle/>
                    <a:p>
                      <a:r>
                        <a:rPr lang="en-IN" dirty="0"/>
                        <a:t>Expected result</a:t>
                      </a:r>
                    </a:p>
                  </a:txBody>
                  <a:tcPr/>
                </a:tc>
                <a:tc>
                  <a:txBody>
                    <a:bodyPr/>
                    <a:lstStyle/>
                    <a:p>
                      <a:r>
                        <a:rPr lang="en-IN" dirty="0"/>
                        <a:t>There should be written “happy” on bounding box</a:t>
                      </a:r>
                    </a:p>
                  </a:txBody>
                  <a:tcPr/>
                </a:tc>
                <a:extLst>
                  <a:ext uri="{0D108BD9-81ED-4DB2-BD59-A6C34878D82A}">
                    <a16:rowId xmlns:a16="http://schemas.microsoft.com/office/drawing/2014/main" val="966468840"/>
                  </a:ext>
                </a:extLst>
              </a:tr>
              <a:tr h="542817">
                <a:tc>
                  <a:txBody>
                    <a:bodyPr/>
                    <a:lstStyle/>
                    <a:p>
                      <a:r>
                        <a:rPr lang="en-IN" dirty="0"/>
                        <a:t>Exact result </a:t>
                      </a:r>
                    </a:p>
                  </a:txBody>
                  <a:tcPr/>
                </a:tc>
                <a:tc>
                  <a:txBody>
                    <a:bodyPr/>
                    <a:lstStyle/>
                    <a:p>
                      <a:r>
                        <a:rPr lang="en-IN" dirty="0"/>
                        <a:t>“Happy” is written on the detected face.</a:t>
                      </a:r>
                    </a:p>
                  </a:txBody>
                  <a:tcPr/>
                </a:tc>
                <a:extLst>
                  <a:ext uri="{0D108BD9-81ED-4DB2-BD59-A6C34878D82A}">
                    <a16:rowId xmlns:a16="http://schemas.microsoft.com/office/drawing/2014/main" val="3263427501"/>
                  </a:ext>
                </a:extLst>
              </a:tr>
              <a:tr h="542817">
                <a:tc>
                  <a:txBody>
                    <a:bodyPr/>
                    <a:lstStyle/>
                    <a:p>
                      <a:r>
                        <a:rPr lang="en-IN" dirty="0"/>
                        <a:t>Status</a:t>
                      </a:r>
                    </a:p>
                  </a:txBody>
                  <a:tcPr/>
                </a:tc>
                <a:tc>
                  <a:txBody>
                    <a:bodyPr/>
                    <a:lstStyle/>
                    <a:p>
                      <a:r>
                        <a:rPr lang="en-IN" dirty="0"/>
                        <a:t>Pass</a:t>
                      </a:r>
                    </a:p>
                  </a:txBody>
                  <a:tcPr/>
                </a:tc>
                <a:extLst>
                  <a:ext uri="{0D108BD9-81ED-4DB2-BD59-A6C34878D82A}">
                    <a16:rowId xmlns:a16="http://schemas.microsoft.com/office/drawing/2014/main" val="982133180"/>
                  </a:ext>
                </a:extLst>
              </a:tr>
            </a:tbl>
          </a:graphicData>
        </a:graphic>
      </p:graphicFrame>
      <p:pic>
        <p:nvPicPr>
          <p:cNvPr id="6" name="Picture 5" descr="A screenshot of a video game&#10;&#10;Description automatically generated with low confidence">
            <a:extLst>
              <a:ext uri="{FF2B5EF4-FFF2-40B4-BE49-F238E27FC236}">
                <a16:creationId xmlns:a16="http://schemas.microsoft.com/office/drawing/2014/main" id="{3FBBF099-5D3B-3122-99DF-236B82D3153D}"/>
              </a:ext>
            </a:extLst>
          </p:cNvPr>
          <p:cNvPicPr>
            <a:picLocks noChangeAspect="1"/>
          </p:cNvPicPr>
          <p:nvPr/>
        </p:nvPicPr>
        <p:blipFill>
          <a:blip r:embed="rId2"/>
          <a:stretch>
            <a:fillRect/>
          </a:stretch>
        </p:blipFill>
        <p:spPr>
          <a:xfrm>
            <a:off x="7445827" y="2108200"/>
            <a:ext cx="3750908" cy="3451428"/>
          </a:xfrm>
          <a:prstGeom prst="rect">
            <a:avLst/>
          </a:prstGeom>
        </p:spPr>
      </p:pic>
    </p:spTree>
    <p:extLst>
      <p:ext uri="{BB962C8B-B14F-4D97-AF65-F5344CB8AC3E}">
        <p14:creationId xmlns:p14="http://schemas.microsoft.com/office/powerpoint/2010/main" val="325391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Overview </a:t>
            </a:r>
          </a:p>
        </p:txBody>
      </p:sp>
      <p:sp>
        <p:nvSpPr>
          <p:cNvPr id="3" name="Content Placeholder 2"/>
          <p:cNvSpPr>
            <a:spLocks noGrp="1"/>
          </p:cNvSpPr>
          <p:nvPr>
            <p:ph idx="1"/>
          </p:nvPr>
        </p:nvSpPr>
        <p:spPr>
          <a:xfrm>
            <a:off x="1243054" y="1934817"/>
            <a:ext cx="10058400" cy="4465984"/>
          </a:xfrm>
        </p:spPr>
        <p:txBody>
          <a:bodyPr>
            <a:normAutofit fontScale="92500" lnSpcReduction="20000"/>
          </a:bodyPr>
          <a:lstStyle/>
          <a:p>
            <a:pPr marL="457200" indent="-457200">
              <a:buFont typeface="+mj-lt"/>
              <a:buAutoNum type="arabicPeriod"/>
            </a:pPr>
            <a:r>
              <a:rPr lang="en-IN" dirty="0">
                <a:latin typeface="Times New Roman" panose="02020603050405020304" pitchFamily="18" charset="0"/>
                <a:cs typeface="Times New Roman" panose="02020603050405020304" pitchFamily="18" charset="0"/>
              </a:rPr>
              <a:t>Introduction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Problem definition </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Objectives</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Requirements</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Proposed methodology</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Solution proposed</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Diagrams</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Implementation</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Testing</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Conclusion</a:t>
            </a:r>
          </a:p>
          <a:p>
            <a:pPr marL="457200" indent="-457200">
              <a:buFont typeface="+mj-lt"/>
              <a:buAutoNum type="arabicPeriod"/>
            </a:pPr>
            <a:endParaRPr lang="en-IN"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27AAA-9222-3DE2-AE47-14EB99949648}"/>
              </a:ext>
            </a:extLst>
          </p:cNvPr>
          <p:cNvSpPr txBox="1"/>
          <p:nvPr/>
        </p:nvSpPr>
        <p:spPr>
          <a:xfrm>
            <a:off x="2996477" y="965606"/>
            <a:ext cx="9886122"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Conclusion and Limitations</a:t>
            </a:r>
          </a:p>
        </p:txBody>
      </p:sp>
      <p:sp>
        <p:nvSpPr>
          <p:cNvPr id="6" name="Rectangle 5">
            <a:extLst>
              <a:ext uri="{FF2B5EF4-FFF2-40B4-BE49-F238E27FC236}">
                <a16:creationId xmlns:a16="http://schemas.microsoft.com/office/drawing/2014/main" id="{F3025004-6A5C-9D56-483C-AA7E72D7DAC0}"/>
              </a:ext>
            </a:extLst>
          </p:cNvPr>
          <p:cNvSpPr/>
          <p:nvPr/>
        </p:nvSpPr>
        <p:spPr>
          <a:xfrm>
            <a:off x="5410068" y="2266341"/>
            <a:ext cx="1527050" cy="106893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3EFED98-51A7-F3E5-6CB7-CBF5F65065C9}"/>
              </a:ext>
            </a:extLst>
          </p:cNvPr>
          <p:cNvSpPr txBox="1"/>
          <p:nvPr/>
        </p:nvSpPr>
        <p:spPr>
          <a:xfrm>
            <a:off x="2603918" y="2107070"/>
            <a:ext cx="2806150" cy="3548003"/>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IN" b="1" dirty="0">
                <a:solidFill>
                  <a:schemeClr val="tx1">
                    <a:lumMod val="75000"/>
                    <a:lumOff val="25000"/>
                  </a:schemeClr>
                </a:solidFill>
                <a:latin typeface="Times New Roman" panose="02020603050405020304" pitchFamily="18" charset="0"/>
                <a:cs typeface="Times New Roman" panose="02020603050405020304" pitchFamily="18" charset="0"/>
              </a:rPr>
              <a:t>Conclusion</a:t>
            </a:r>
          </a:p>
          <a:p>
            <a:pPr algn="just"/>
            <a:endParaRPr lang="en-IN" dirty="0">
              <a:solidFill>
                <a:srgbClr val="0070C0"/>
              </a:solidFill>
              <a:latin typeface="Times New Roman" panose="02020603050405020304" pitchFamily="18" charset="0"/>
              <a:cs typeface="Times New Roman" panose="02020603050405020304" pitchFamily="18" charset="0"/>
            </a:endParaRPr>
          </a:p>
          <a:p>
            <a:pPr algn="just"/>
            <a:r>
              <a:rPr lang="en-IN" sz="1600" dirty="0">
                <a:solidFill>
                  <a:schemeClr val="tx1">
                    <a:lumMod val="75000"/>
                    <a:lumOff val="25000"/>
                  </a:schemeClr>
                </a:solidFill>
                <a:latin typeface="Times New Roman" panose="02020603050405020304" pitchFamily="18" charset="0"/>
                <a:cs typeface="Times New Roman" panose="02020603050405020304" pitchFamily="18" charset="0"/>
              </a:rPr>
              <a:t>Emotion recognition project is used to detect face emotions and </a:t>
            </a:r>
            <a:r>
              <a:rPr lang="en-US" sz="1800" dirty="0">
                <a:solidFill>
                  <a:schemeClr val="tx1">
                    <a:lumMod val="75000"/>
                    <a:lumOff val="25000"/>
                  </a:schemeClr>
                </a:solidFill>
                <a:effectLst/>
                <a:latin typeface="Times New Roman" panose="02020603050405020304" pitchFamily="18" charset="0"/>
                <a:cs typeface="Times New Roman" panose="02020603050405020304" pitchFamily="18" charset="0"/>
              </a:rPr>
              <a:t>This will allow software's and AI systems to provide an even better experience to humans in various applications</a:t>
            </a:r>
            <a:endParaRPr lang="en-IN" sz="16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sz="1600" dirty="0">
              <a:solidFill>
                <a:schemeClr val="tx1"/>
              </a:solidFill>
              <a:latin typeface="Times New Roman" panose="02020603050405020304" pitchFamily="18" charset="0"/>
              <a:cs typeface="Times New Roman" panose="02020603050405020304" pitchFamily="18" charset="0"/>
            </a:endParaRPr>
          </a:p>
          <a:p>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DA37CF3-5AEA-F798-38C4-48DA966F5880}"/>
              </a:ext>
            </a:extLst>
          </p:cNvPr>
          <p:cNvSpPr txBox="1"/>
          <p:nvPr/>
        </p:nvSpPr>
        <p:spPr>
          <a:xfrm>
            <a:off x="6536463" y="2107070"/>
            <a:ext cx="2806150" cy="3614321"/>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b="1" dirty="0">
                <a:solidFill>
                  <a:schemeClr val="tx1">
                    <a:lumMod val="75000"/>
                    <a:lumOff val="25000"/>
                  </a:schemeClr>
                </a:solidFill>
                <a:latin typeface="Times New Roman" panose="02020603050405020304" pitchFamily="18" charset="0"/>
                <a:cs typeface="Times New Roman" panose="02020603050405020304" pitchFamily="18" charset="0"/>
              </a:rPr>
              <a:t>Limitations</a:t>
            </a:r>
          </a:p>
          <a:p>
            <a:pPr algn="ctr"/>
            <a:endParaRPr lang="en-IN" dirty="0">
              <a:solidFill>
                <a:srgbClr val="0070C0"/>
              </a:solidFill>
              <a:latin typeface="Times New Roman" panose="02020603050405020304" pitchFamily="18" charset="0"/>
              <a:cs typeface="Times New Roman" panose="02020603050405020304" pitchFamily="18" charset="0"/>
            </a:endParaRPr>
          </a:p>
          <a:p>
            <a:pPr algn="just"/>
            <a:r>
              <a:rPr lang="en-IN" sz="1600" dirty="0">
                <a:solidFill>
                  <a:schemeClr val="tx1">
                    <a:lumMod val="75000"/>
                    <a:lumOff val="25000"/>
                  </a:schemeClr>
                </a:solidFill>
                <a:latin typeface="Times New Roman" panose="02020603050405020304" pitchFamily="18" charset="0"/>
                <a:cs typeface="Times New Roman" panose="02020603050405020304" pitchFamily="18" charset="0"/>
              </a:rPr>
              <a:t>Working will be little slow because frameworks used need high-processing hardware &amp; GPU.</a:t>
            </a:r>
          </a:p>
          <a:p>
            <a:pPr algn="just"/>
            <a:endParaRPr lang="en-IN" sz="16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IN" sz="1600" dirty="0">
                <a:solidFill>
                  <a:schemeClr val="tx1">
                    <a:lumMod val="75000"/>
                    <a:lumOff val="25000"/>
                  </a:schemeClr>
                </a:solidFill>
                <a:latin typeface="Times New Roman" panose="02020603050405020304" pitchFamily="18" charset="0"/>
                <a:cs typeface="Times New Roman" panose="02020603050405020304" pitchFamily="18" charset="0"/>
              </a:rPr>
              <a:t>If the face is not clearly visible, then it is difficult to recognize.</a:t>
            </a:r>
          </a:p>
          <a:p>
            <a:endParaRPr lang="en-IN" sz="16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58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ank you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387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1097280" y="2002184"/>
            <a:ext cx="10058400" cy="3760891"/>
          </a:xfrm>
        </p:spPr>
        <p:txBody>
          <a:bodyPr>
            <a:normAutofit fontScale="92500" lnSpcReduction="10000"/>
          </a:bodyPr>
          <a:lstStyle/>
          <a:p>
            <a:pPr algn="just"/>
            <a:r>
              <a:rPr lang="en-US" sz="2200" b="0" i="0" dirty="0">
                <a:solidFill>
                  <a:srgbClr val="454545"/>
                </a:solidFill>
                <a:effectLst/>
                <a:latin typeface="Times New Roman" panose="02020603050405020304" pitchFamily="18" charset="0"/>
                <a:cs typeface="Times New Roman" panose="02020603050405020304" pitchFamily="18" charset="0"/>
              </a:rPr>
              <a:t>The human face is the most intricate and versatile of all animals. Using our face alone, we can communicate a wealth of information to others.</a:t>
            </a:r>
          </a:p>
          <a:p>
            <a:pPr algn="just">
              <a:buFont typeface="Arial" panose="020B0604020202020204" pitchFamily="34" charset="0"/>
              <a:buChar char="•"/>
            </a:pPr>
            <a:r>
              <a:rPr lang="en-US" sz="2200" b="0" i="0" dirty="0">
                <a:solidFill>
                  <a:srgbClr val="373737"/>
                </a:solidFill>
                <a:effectLst/>
                <a:latin typeface="Times New Roman" panose="02020603050405020304" pitchFamily="18" charset="0"/>
                <a:cs typeface="Times New Roman" panose="02020603050405020304" pitchFamily="18" charset="0"/>
              </a:rPr>
              <a:t>A smile to show happiness or agreement.</a:t>
            </a:r>
          </a:p>
          <a:p>
            <a:pPr algn="just">
              <a:buFont typeface="Arial" panose="020B0604020202020204" pitchFamily="34" charset="0"/>
              <a:buChar char="•"/>
            </a:pPr>
            <a:r>
              <a:rPr lang="en-US" sz="2200" b="0" i="0" dirty="0">
                <a:solidFill>
                  <a:srgbClr val="373737"/>
                </a:solidFill>
                <a:effectLst/>
                <a:latin typeface="Times New Roman" panose="02020603050405020304" pitchFamily="18" charset="0"/>
                <a:cs typeface="Times New Roman" panose="02020603050405020304" pitchFamily="18" charset="0"/>
              </a:rPr>
              <a:t>A frown to let someone know you are unhappy.</a:t>
            </a:r>
          </a:p>
          <a:p>
            <a:pPr algn="just">
              <a:buFont typeface="Arial" panose="020B0604020202020204" pitchFamily="34" charset="0"/>
              <a:buChar char="•"/>
            </a:pPr>
            <a:r>
              <a:rPr lang="en-US" sz="2200" b="0" i="0" dirty="0">
                <a:solidFill>
                  <a:srgbClr val="373737"/>
                </a:solidFill>
                <a:effectLst/>
                <a:latin typeface="Times New Roman" panose="02020603050405020304" pitchFamily="18" charset="0"/>
                <a:cs typeface="Times New Roman" panose="02020603050405020304" pitchFamily="18" charset="0"/>
              </a:rPr>
              <a:t>A lowering of your brows to show someone you are angry or frustrated.</a:t>
            </a:r>
          </a:p>
          <a:p>
            <a:pPr algn="just">
              <a:buFont typeface="Arial" panose="020B0604020202020204" pitchFamily="34" charset="0"/>
              <a:buChar char="•"/>
            </a:pPr>
            <a:r>
              <a:rPr lang="en-US" sz="2200" b="0" i="0" dirty="0">
                <a:solidFill>
                  <a:srgbClr val="373737"/>
                </a:solidFill>
                <a:effectLst/>
                <a:latin typeface="Times New Roman" panose="02020603050405020304" pitchFamily="18" charset="0"/>
                <a:cs typeface="Times New Roman" panose="02020603050405020304" pitchFamily="18" charset="0"/>
              </a:rPr>
              <a:t>A raise of the eyebrows to ask a question or emphasize a word.</a:t>
            </a:r>
          </a:p>
          <a:p>
            <a:pPr algn="just"/>
            <a:r>
              <a:rPr lang="en-US" sz="2200" b="0" i="0" dirty="0">
                <a:solidFill>
                  <a:srgbClr val="373737"/>
                </a:solidFill>
                <a:effectLst/>
                <a:latin typeface="Times New Roman" panose="02020603050405020304" pitchFamily="18" charset="0"/>
                <a:cs typeface="Times New Roman" panose="02020603050405020304" pitchFamily="18" charset="0"/>
              </a:rPr>
              <a:t>These are all ways that we purposely manipulate the muscles in our faces to show another person a particular message, thought or feeling. With 43 muscles in the face, sitting just under the skin’s surface, they can produce 1000’s of different facial expressions when moved and manipulated.</a:t>
            </a:r>
          </a:p>
          <a:p>
            <a:pPr algn="just"/>
            <a:endParaRPr lang="en-US" b="0" i="0" dirty="0">
              <a:solidFill>
                <a:srgbClr val="454545"/>
              </a:solidFill>
              <a:effectLst/>
              <a:latin typeface="Montserrat" panose="020B0604020202020204" pitchFamily="2" charset="0"/>
            </a:endParaRPr>
          </a:p>
          <a:p>
            <a:pPr algn="just"/>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a:r>
              <a:rPr lang="en-US" b="0" i="0" dirty="0">
                <a:solidFill>
                  <a:srgbClr val="373737"/>
                </a:solidFill>
                <a:effectLst/>
                <a:latin typeface="Times New Roman" panose="02020603050405020304" pitchFamily="18" charset="0"/>
                <a:cs typeface="Times New Roman" panose="02020603050405020304" pitchFamily="18" charset="0"/>
              </a:rPr>
              <a:t>While many of these expressions will not carry any significant meaning or value to others, there are seven particular facial expressions we should all know about and know how to spot them  the </a:t>
            </a:r>
            <a:r>
              <a:rPr lang="en-US" b="1" i="0" dirty="0">
                <a:solidFill>
                  <a:srgbClr val="373737"/>
                </a:solidFill>
                <a:effectLst/>
                <a:latin typeface="Times New Roman" panose="02020603050405020304" pitchFamily="18" charset="0"/>
                <a:cs typeface="Times New Roman" panose="02020603050405020304" pitchFamily="18" charset="0"/>
              </a:rPr>
              <a:t>7 universal facial expression </a:t>
            </a:r>
            <a:r>
              <a:rPr lang="en-US" b="0" i="0" dirty="0">
                <a:solidFill>
                  <a:srgbClr val="373737"/>
                </a:solidFill>
                <a:effectLst/>
                <a:latin typeface="Times New Roman" panose="02020603050405020304" pitchFamily="18" charset="0"/>
                <a:cs typeface="Times New Roman" panose="02020603050405020304" pitchFamily="18" charset="0"/>
              </a:rPr>
              <a:t>of emotion </a:t>
            </a:r>
          </a:p>
          <a:p>
            <a:pPr algn="l"/>
            <a:r>
              <a:rPr lang="en-US" b="0" i="0" dirty="0">
                <a:solidFill>
                  <a:srgbClr val="373737"/>
                </a:solidFill>
                <a:effectLst/>
                <a:latin typeface="Times New Roman" panose="02020603050405020304" pitchFamily="18" charset="0"/>
                <a:cs typeface="Times New Roman" panose="02020603050405020304" pitchFamily="18" charset="0"/>
              </a:rPr>
              <a:t>Specifically – Happy,  Sad,  Anger,  Fear,  Surprise,  Neutral and Disgust.</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ymmetry | Free Full-Text | Smart Doll: Emotion Recognition Using Embedded  Deep Learning | HTM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8240" y="408523"/>
            <a:ext cx="9875519" cy="5582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Problem definition</a:t>
            </a:r>
          </a:p>
        </p:txBody>
      </p:sp>
      <p:sp>
        <p:nvSpPr>
          <p:cNvPr id="3" name="Content Placeholder 2"/>
          <p:cNvSpPr>
            <a:spLocks noGrp="1"/>
          </p:cNvSpPr>
          <p:nvPr>
            <p:ph idx="1"/>
          </p:nvPr>
        </p:nvSpPr>
        <p:spPr/>
        <p:txBody>
          <a:bodyPr/>
          <a:lstStyle/>
          <a:p>
            <a:pPr algn="just"/>
            <a:r>
              <a:rPr lang="en-US" dirty="0">
                <a:effectLst/>
                <a:latin typeface="Times New Roman" panose="02020603050405020304" pitchFamily="18" charset="0"/>
                <a:cs typeface="Times New Roman" panose="02020603050405020304" pitchFamily="18" charset="0"/>
              </a:rPr>
              <a:t>Recognizing facial expressions would help systems to detect if people were happy or sad as a human being can. This will allow softwares and AI systems to provide an even better experience to humans in various applications. From detecting probable suicides and stopping them to playing mood-based music there is a wide variety of applications where emotion detection or mood detection can play a vital role in AI applications.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Our main objective is to detect the facial emotion  of a person</a:t>
            </a:r>
          </a:p>
          <a:p>
            <a:pPr algn="just"/>
            <a:endParaRPr lang="en-IN" dirty="0">
              <a:latin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cs typeface="Times New Roman" panose="02020603050405020304" pitchFamily="18" charset="0"/>
              </a:rPr>
              <a:t>The system works on CNN (convolutional neural network) for extracting the physiological signals and make a prediction. The results can be drawn out by scanning the person’s image through a camera and then correlate it with a training dataset to predict one’s state of emotions.</a:t>
            </a:r>
          </a:p>
          <a:p>
            <a:pPr algn="just"/>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Literature review </a:t>
            </a:r>
            <a:br>
              <a:rPr lang="en-IN" sz="4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1</a:t>
            </a:r>
          </a:p>
        </p:txBody>
      </p:sp>
      <p:sp>
        <p:nvSpPr>
          <p:cNvPr id="3" name="Content Placeholder 2"/>
          <p:cNvSpPr>
            <a:spLocks noGrp="1"/>
          </p:cNvSpPr>
          <p:nvPr>
            <p:ph idx="1"/>
          </p:nvPr>
        </p:nvSpPr>
        <p:spPr>
          <a:xfrm>
            <a:off x="1097280" y="1919516"/>
            <a:ext cx="10058400" cy="4307113"/>
          </a:xfrm>
        </p:spPr>
        <p:txBody>
          <a:bodyPr>
            <a:normAutofit/>
          </a:bodyPr>
          <a:lstStyle/>
          <a:p>
            <a:r>
              <a:rPr lang="en-US" b="1" dirty="0">
                <a:solidFill>
                  <a:srgbClr val="000000"/>
                </a:solidFill>
                <a:latin typeface="Times New Roman" panose="02020603050405020304" pitchFamily="18" charset="0"/>
                <a:cs typeface="Times New Roman" panose="02020603050405020304" pitchFamily="18" charset="0"/>
              </a:rPr>
              <a:t>Name </a:t>
            </a:r>
            <a:r>
              <a:rPr lang="en-IN" b="1" dirty="0">
                <a:solidFill>
                  <a:srgbClr val="00000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Facial Emotion Detection Using Neural Network </a:t>
            </a:r>
          </a:p>
          <a:p>
            <a:r>
              <a:rPr lang="en-US" b="1" dirty="0">
                <a:solidFill>
                  <a:srgbClr val="000000"/>
                </a:solidFill>
                <a:latin typeface="Times New Roman" panose="02020603050405020304" pitchFamily="18" charset="0"/>
                <a:cs typeface="Times New Roman" panose="02020603050405020304" pitchFamily="18" charset="0"/>
              </a:rPr>
              <a:t>Year </a:t>
            </a:r>
            <a:r>
              <a:rPr lang="en-US" dirty="0">
                <a:solidFill>
                  <a:srgbClr val="000000"/>
                </a:solidFill>
                <a:latin typeface="Times New Roman" panose="02020603050405020304" pitchFamily="18" charset="0"/>
                <a:cs typeface="Times New Roman" panose="02020603050405020304" pitchFamily="18" charset="0"/>
              </a:rPr>
              <a:t>-  </a:t>
            </a:r>
            <a:r>
              <a:rPr lang="en-IN" b="0" i="0" dirty="0">
                <a:solidFill>
                  <a:srgbClr val="000000"/>
                </a:solidFill>
                <a:effectLst/>
                <a:latin typeface="Times New Roman" panose="02020603050405020304" pitchFamily="18" charset="0"/>
                <a:cs typeface="Times New Roman" panose="02020603050405020304" pitchFamily="18" charset="0"/>
              </a:rPr>
              <a:t>8-August-2020</a:t>
            </a:r>
          </a:p>
          <a:p>
            <a:r>
              <a:rPr lang="en-IN" b="1" dirty="0">
                <a:solidFill>
                  <a:srgbClr val="000000"/>
                </a:solidFill>
                <a:latin typeface="Times New Roman" panose="02020603050405020304" pitchFamily="18" charset="0"/>
                <a:cs typeface="Times New Roman" panose="02020603050405020304" pitchFamily="18" charset="0"/>
              </a:rPr>
              <a:t>Authors</a:t>
            </a:r>
            <a:r>
              <a:rPr lang="en-IN" dirty="0">
                <a:solidFill>
                  <a:srgbClr val="000000"/>
                </a:solidFill>
                <a:latin typeface="Times New Roman" panose="02020603050405020304" pitchFamily="18" charset="0"/>
                <a:cs typeface="Times New Roman" panose="02020603050405020304" pitchFamily="18" charset="0"/>
              </a:rPr>
              <a:t> - </a:t>
            </a:r>
            <a:r>
              <a:rPr lang="en-IN" b="0" i="0" dirty="0">
                <a:solidFill>
                  <a:srgbClr val="000000"/>
                </a:solidFill>
                <a:effectLst/>
                <a:latin typeface="Times New Roman" panose="02020603050405020304" pitchFamily="18" charset="0"/>
                <a:cs typeface="Times New Roman" panose="02020603050405020304" pitchFamily="18" charset="0"/>
              </a:rPr>
              <a:t>Md. Forhad Ali, Mehenag Khatun, Nakib Aman Turzo </a:t>
            </a:r>
          </a:p>
          <a:p>
            <a:r>
              <a:rPr lang="en-IN" b="1" dirty="0">
                <a:solidFill>
                  <a:srgbClr val="000000"/>
                </a:solidFill>
                <a:latin typeface="Times New Roman" panose="02020603050405020304" pitchFamily="18" charset="0"/>
                <a:cs typeface="Times New Roman" panose="02020603050405020304" pitchFamily="18" charset="0"/>
              </a:rPr>
              <a:t>Publisher - </a:t>
            </a:r>
            <a:r>
              <a:rPr lang="en-IN" dirty="0">
                <a:solidFill>
                  <a:srgbClr val="000000"/>
                </a:solidFill>
                <a:latin typeface="Times New Roman" panose="02020603050405020304" pitchFamily="18" charset="0"/>
                <a:cs typeface="Times New Roman" panose="02020603050405020304" pitchFamily="18" charset="0"/>
              </a:rPr>
              <a:t>Research gate </a:t>
            </a:r>
          </a:p>
          <a:p>
            <a:pPr algn="just"/>
            <a:r>
              <a:rPr lang="en-IN" b="1" dirty="0">
                <a:solidFill>
                  <a:srgbClr val="000000"/>
                </a:solidFill>
                <a:latin typeface="Times New Roman" panose="02020603050405020304" pitchFamily="18" charset="0"/>
                <a:cs typeface="Times New Roman" panose="02020603050405020304" pitchFamily="18" charset="0"/>
              </a:rPr>
              <a:t>Description - </a:t>
            </a:r>
            <a:r>
              <a:rPr lang="en-US" b="0" i="0" dirty="0">
                <a:solidFill>
                  <a:srgbClr val="000000"/>
                </a:solidFill>
                <a:effectLst/>
                <a:latin typeface="Times New Roman" panose="02020603050405020304" pitchFamily="18" charset="0"/>
                <a:cs typeface="Times New Roman" panose="02020603050405020304" pitchFamily="18" charset="0"/>
              </a:rPr>
              <a:t>This paper has been used the Viola-Jones algorithm to detect the eye and lips region from a face and then with the help of the neural network. Also, Machine Learning techniques, Deep Learning models, and Neural Network algorithms are used for emotion recognition. This paper detected emotion from those features from the positioning of the mouth and eyes. This paper will be proposed as an effective way to detect anger, contempt, disgust, fear, happiness, sadness, and surprise</a:t>
            </a:r>
          </a:p>
          <a:p>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{A16AC5B5-EF97-4780-AE64-6A78876A54E6}tf11437505_win32</Template>
  <TotalTime>250</TotalTime>
  <Words>1548</Words>
  <Application>Microsoft Office PowerPoint</Application>
  <PresentationFormat>Widescreen</PresentationFormat>
  <Paragraphs>183</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Georgia Pro Cond Light</vt:lpstr>
      <vt:lpstr>Montserrat</vt:lpstr>
      <vt:lpstr>Speak Pro</vt:lpstr>
      <vt:lpstr>Symbol</vt:lpstr>
      <vt:lpstr>Times New Roman</vt:lpstr>
      <vt:lpstr>Wingdings</vt:lpstr>
      <vt:lpstr>RetrospectVTI</vt:lpstr>
      <vt:lpstr>FACIAL EMOTION DETECTION  USING NEURAL NETWORK</vt:lpstr>
      <vt:lpstr>Team  members (#40)</vt:lpstr>
      <vt:lpstr>Overview </vt:lpstr>
      <vt:lpstr>Introduction</vt:lpstr>
      <vt:lpstr>PowerPoint Presentation</vt:lpstr>
      <vt:lpstr>PowerPoint Presentation</vt:lpstr>
      <vt:lpstr>Problem definition</vt:lpstr>
      <vt:lpstr>Objectives</vt:lpstr>
      <vt:lpstr>Literature review  1</vt:lpstr>
      <vt:lpstr>2</vt:lpstr>
      <vt:lpstr>3</vt:lpstr>
      <vt:lpstr>4</vt:lpstr>
      <vt:lpstr> Hardware Requirements </vt:lpstr>
      <vt:lpstr>Software Requirements </vt:lpstr>
      <vt:lpstr>Proposed Methodology</vt:lpstr>
      <vt:lpstr>Solutions Proposed </vt:lpstr>
      <vt:lpstr>Diagram (0-level DFD)</vt:lpstr>
      <vt:lpstr>1-level DFD</vt:lpstr>
      <vt:lpstr>Use Case Diagram</vt:lpstr>
      <vt:lpstr>Algorithm</vt:lpstr>
      <vt:lpstr>PowerPoint Presentation</vt:lpstr>
      <vt:lpstr>Implementation  Some screenshots of our work</vt:lpstr>
      <vt:lpstr>PowerPoint Presentation</vt:lpstr>
      <vt:lpstr>Test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DETECTION  USING NEURAL NETWORK</dc:title>
  <dc:creator>lakshmanparihar627@gmail.com</dc:creator>
  <cp:lastModifiedBy>kaushal yadav</cp:lastModifiedBy>
  <cp:revision>15</cp:revision>
  <dcterms:created xsi:type="dcterms:W3CDTF">2022-05-03T13:10:00Z</dcterms:created>
  <dcterms:modified xsi:type="dcterms:W3CDTF">2022-05-30T16:04:05Z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06AFFE9B0BE5414EA0F30BC847840882</vt:lpwstr>
  </property>
  <property fmtid="{D5CDD505-2E9C-101B-9397-08002B2CF9AE}" pid="4" name="KSOProductBuildVer">
    <vt:lpwstr>1033-11.2.0.11074</vt:lpwstr>
  </property>
</Properties>
</file>